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8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Lexend" panose="020B0604020202020204" charset="0"/>
      <p:regular r:id="rId39"/>
      <p:bold r:id="rId40"/>
    </p:embeddedFont>
    <p:embeddedFont>
      <p:font typeface="Lexend Light" panose="020B0604020202020204" charset="0"/>
      <p:regular r:id="rId41"/>
      <p:bold r:id="rId42"/>
    </p:embeddedFont>
    <p:embeddedFont>
      <p:font typeface="Roboto" panose="020B060402020202020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F45F5A-8D55-4284-901B-EA4A137C1768}">
  <a:tblStyle styleId="{93F45F5A-8D55-4284-901B-EA4A137C17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02" d="100"/>
          <a:sy n="202" d="100"/>
        </p:scale>
        <p:origin x="624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27d92ddeb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g327d92ddeb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7c06f7b6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7c06f7b69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7c8484d28f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7c8484d28f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7a45a8db71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7a45a8db71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7c06f7b69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7c06f7b69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7c8484d28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7c8484d28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5ca0b3232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5ca0b3232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7c06f7b695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7c06f7b695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7c06f7b69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7c06f7b695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7c06f7b695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7c06f7b695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7c06f7b69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7c06f7b695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6429d175fc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6429d175fc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7c8484d28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7c8484d28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7cf16661e3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7cf16661e3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7cf16661e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7cf16661e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5c4e76c621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35c4e76c621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7c8484d28f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37c8484d28f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5dce6795bf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35dce6795bf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49774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5c4e76c621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35c4e76c621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6429d175f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36429d175f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7c8484d28f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37c8484d28f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37c8484d28f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37c8484d28f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7a45a8db7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7a45a8db7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7c8484d28f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37c8484d28f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7c8484d28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37c8484d28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37c8484d28f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37c8484d28f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7a45a8db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7a45a8db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7a45a8db7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7a45a8db7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5ca0b3232f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5ca0b3232f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6429d175f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6429d175f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7c06f7b695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7c06f7b695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7a45a8db7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7a45a8db7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3131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5463750" y="1371629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4025504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studieteknik.regionkronoberg.se/?page_id=3313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hyperlink" Target="https://studieteknik.regionkronoberg.se/?page_id=3313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tudieteknik.regionkronoberg.se/?page_id=3313" TargetMode="External"/><Relationship Id="rId5" Type="http://schemas.openxmlformats.org/officeDocument/2006/relationships/image" Target="../media/image20.jpg"/><Relationship Id="rId4" Type="http://schemas.openxmlformats.org/officeDocument/2006/relationships/hyperlink" Target="http://drive.google.com/file/d/1TXL1-W1KZ1kw2f4HqSdNHuryfceTBx9g/view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ieteknik.regionkronoberg.se/?page_id=3313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tudieteknik.regionkronoberg.se/?page_id=3313" TargetMode="External"/><Relationship Id="rId5" Type="http://schemas.openxmlformats.org/officeDocument/2006/relationships/image" Target="../media/image28.jpg"/><Relationship Id="rId4" Type="http://schemas.openxmlformats.org/officeDocument/2006/relationships/hyperlink" Target="https://drive.google.com/file/d/1aM70j6TqYqg15TbyIt7MSxS0hXxqUv1b/view?usp=sharin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tudieteknik.regionkronoberg.se/?page_id=3313" TargetMode="External"/><Relationship Id="rId5" Type="http://schemas.openxmlformats.org/officeDocument/2006/relationships/image" Target="../media/image29.jpg"/><Relationship Id="rId4" Type="http://schemas.openxmlformats.org/officeDocument/2006/relationships/hyperlink" Target="https://drive.google.com/file/d/1eonaYZz2_pQqXalB2xsS4jHlKID4mtQP/view?usp=sharin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tudieteknik.regionkronoberg.se/?page_id=3313" TargetMode="External"/><Relationship Id="rId5" Type="http://schemas.openxmlformats.org/officeDocument/2006/relationships/image" Target="../media/image30.jpg"/><Relationship Id="rId4" Type="http://schemas.openxmlformats.org/officeDocument/2006/relationships/hyperlink" Target="https://drive.google.com/file/d/1dPYVwaWw6sZFrB4ORf3u0xWIgfkcQlr_/view?usp=shari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ieteknik.regionkronoberg.se/?page_id=3313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hyperlink" Target="https://studieteknik.regionkronoberg.se/?page_id=3313" TargetMode="External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hyperlink" Target="https://studieteknik.regionkronoberg.se/?page_id=3313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studieteknik.regionkronoberg.se/?page_id=3313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studieteknik.regionkronoberg.se/?page_id=3313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tudieteknik.regionkronoberg.se/?page_id=3306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tudieteknik.regionkronoberg.se/?page_id=3306" TargetMode="Externa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hyperlink" Target="https://drive.google.com/file/d/1enun7IAId5mJbEFZv8hLTtVRbZr21gUe/view?usp=shari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tudieteknik.regionkronoberg.se/?page_id=3313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tudieteknik.regionkronoberg.se/?page_id=3313" TargetMode="External"/><Relationship Id="rId5" Type="http://schemas.openxmlformats.org/officeDocument/2006/relationships/image" Target="../media/image13.jpg"/><Relationship Id="rId4" Type="http://schemas.openxmlformats.org/officeDocument/2006/relationships/hyperlink" Target="http://drive.google.com/file/d/1p9Bfo74GyaXUdBa4PYHLp7bl-1P4jNTR/vie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/>
          <p:nvPr/>
        </p:nvSpPr>
        <p:spPr>
          <a:xfrm rot="345">
            <a:off x="603150" y="346200"/>
            <a:ext cx="59796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603150" y="345900"/>
            <a:ext cx="59796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sz="2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Digital studieteknik- </a:t>
            </a:r>
            <a:r>
              <a:rPr lang="sv-SE" sz="26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6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0" name="Google Shape;90;p14"/>
          <p:cNvSpPr txBox="1">
            <a:spLocks noGrp="1"/>
          </p:cNvSpPr>
          <p:nvPr>
            <p:ph type="body" idx="1"/>
          </p:nvPr>
        </p:nvSpPr>
        <p:spPr>
          <a:xfrm>
            <a:off x="643400" y="1463800"/>
            <a:ext cx="5793600" cy="24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30">
                <a:latin typeface="Lexend Light"/>
                <a:ea typeface="Lexend Light"/>
                <a:cs typeface="Lexend Light"/>
                <a:sym typeface="Lexend Light"/>
              </a:rPr>
              <a:t>Spara tid med:</a:t>
            </a:r>
            <a:endParaRPr sz="1430"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9461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31"/>
              <a:buFont typeface="Lexend Light"/>
              <a:buChar char="●"/>
            </a:pPr>
            <a:r>
              <a:rPr lang="sv-SE" sz="1430">
                <a:latin typeface="Lexend Light"/>
                <a:ea typeface="Lexend Light"/>
                <a:cs typeface="Lexend Light"/>
                <a:sym typeface="Lexend Light"/>
              </a:rPr>
              <a:t>Kortkommandon</a:t>
            </a:r>
            <a:endParaRPr sz="1430"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9461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31"/>
              <a:buFont typeface="Lexend Light"/>
              <a:buChar char="●"/>
            </a:pPr>
            <a:r>
              <a:rPr lang="sv-SE" sz="1430">
                <a:latin typeface="Lexend Light"/>
                <a:ea typeface="Lexend Light"/>
                <a:cs typeface="Lexend Light"/>
                <a:sym typeface="Lexend Light"/>
              </a:rPr>
              <a:t>Organisera mappar och dokument</a:t>
            </a:r>
            <a:endParaRPr sz="1430"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9461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31"/>
              <a:buFont typeface="Lexend Light"/>
              <a:buChar char="●"/>
            </a:pPr>
            <a:r>
              <a:rPr lang="sv-SE" sz="1430">
                <a:latin typeface="Lexend Light"/>
                <a:ea typeface="Lexend Light"/>
                <a:cs typeface="Lexend Light"/>
                <a:sym typeface="Lexend Light"/>
              </a:rPr>
              <a:t>Städat “skrivbord”</a:t>
            </a:r>
            <a:endParaRPr sz="1430"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9461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31"/>
              <a:buFont typeface="Lexend Light"/>
              <a:buChar char="●"/>
            </a:pPr>
            <a:r>
              <a:rPr lang="sv-SE" sz="1430">
                <a:latin typeface="Lexend Light"/>
                <a:ea typeface="Lexend Light"/>
                <a:cs typeface="Lexend Light"/>
                <a:sym typeface="Lexend Light"/>
              </a:rPr>
              <a:t>Organiserad webbläsare</a:t>
            </a:r>
            <a:endParaRPr sz="143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91" name="Google Shape;91;p14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92" name="Google Shape;92;p14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93" name="Google Shape;93;p14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4" name="Google Shape;94;p14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5" name="Google Shape;95;p14"/>
          <p:cNvSpPr txBox="1"/>
          <p:nvPr/>
        </p:nvSpPr>
        <p:spPr>
          <a:xfrm>
            <a:off x="0" y="4650300"/>
            <a:ext cx="1779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"/>
          </a:p>
        </p:txBody>
      </p:sp>
      <p:pic>
        <p:nvPicPr>
          <p:cNvPr id="96" name="Google Shape;96;p14" title="pc-gree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3364">
            <a:off x="7792775" y="581600"/>
            <a:ext cx="1169750" cy="116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 title="tabs-lightpin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8246" y="936100"/>
            <a:ext cx="1141025" cy="114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 title="bookmark-blu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30350" y="1392350"/>
            <a:ext cx="1082375" cy="108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3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3"/>
          <p:cNvSpPr txBox="1"/>
          <p:nvPr/>
        </p:nvSpPr>
        <p:spPr>
          <a:xfrm>
            <a:off x="347250" y="30175"/>
            <a:ext cx="675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4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Word online - Rubriknivåer</a:t>
            </a:r>
            <a:endParaRPr sz="24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13" name="Google Shape;213;p23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214" name="Google Shape;214;p23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215" name="Google Shape;215;p23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6" name="Google Shape;216;p23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7" name="Google Shape;217;p23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218" name="Google Shape;218;p23"/>
          <p:cNvPicPr preferRelativeResize="0"/>
          <p:nvPr/>
        </p:nvPicPr>
        <p:blipFill rotWithShape="1">
          <a:blip r:embed="rId4">
            <a:alphaModFix/>
          </a:blip>
          <a:srcRect r="37589"/>
          <a:stretch/>
        </p:blipFill>
        <p:spPr>
          <a:xfrm>
            <a:off x="1187175" y="1144825"/>
            <a:ext cx="2251975" cy="22030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19" name="Google Shape;219;p23"/>
          <p:cNvGrpSpPr/>
          <p:nvPr/>
        </p:nvGrpSpPr>
        <p:grpSpPr>
          <a:xfrm>
            <a:off x="98850" y="1493688"/>
            <a:ext cx="1665300" cy="1139982"/>
            <a:chOff x="60400" y="2264713"/>
            <a:chExt cx="1665300" cy="1139982"/>
          </a:xfrm>
        </p:grpSpPr>
        <p:sp>
          <p:nvSpPr>
            <p:cNvPr id="220" name="Google Shape;220;p23"/>
            <p:cNvSpPr/>
            <p:nvPr/>
          </p:nvSpPr>
          <p:spPr>
            <a:xfrm>
              <a:off x="261700" y="2605794"/>
              <a:ext cx="1464000" cy="798900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E1328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100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Markera texten som ska vara rubrik </a:t>
              </a:r>
              <a:endParaRPr sz="11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60400" y="2264713"/>
              <a:ext cx="493200" cy="493200"/>
            </a:xfrm>
            <a:prstGeom prst="ellipse">
              <a:avLst/>
            </a:prstGeom>
            <a:solidFill>
              <a:srgbClr val="4A4E9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1.</a:t>
              </a:r>
              <a:endParaRPr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</p:grpSp>
      <p:pic>
        <p:nvPicPr>
          <p:cNvPr id="222" name="Google Shape;222;p23"/>
          <p:cNvPicPr preferRelativeResize="0"/>
          <p:nvPr/>
        </p:nvPicPr>
        <p:blipFill rotWithShape="1">
          <a:blip r:embed="rId5">
            <a:alphaModFix/>
          </a:blip>
          <a:srcRect l="41190" b="25434"/>
          <a:stretch/>
        </p:blipFill>
        <p:spPr>
          <a:xfrm>
            <a:off x="3603600" y="1603475"/>
            <a:ext cx="1708500" cy="16287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23" name="Google Shape;223;p23"/>
          <p:cNvGrpSpPr/>
          <p:nvPr/>
        </p:nvGrpSpPr>
        <p:grpSpPr>
          <a:xfrm>
            <a:off x="3673425" y="921638"/>
            <a:ext cx="1866975" cy="958082"/>
            <a:chOff x="3673425" y="921638"/>
            <a:chExt cx="1866975" cy="958082"/>
          </a:xfrm>
        </p:grpSpPr>
        <p:sp>
          <p:nvSpPr>
            <p:cNvPr id="224" name="Google Shape;224;p23"/>
            <p:cNvSpPr/>
            <p:nvPr/>
          </p:nvSpPr>
          <p:spPr>
            <a:xfrm>
              <a:off x="4076400" y="1080819"/>
              <a:ext cx="1464000" cy="798900"/>
            </a:xfrm>
            <a:prstGeom prst="down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E1328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100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Välj “Format” i menyn och välj Rubrik 1</a:t>
              </a:r>
              <a:endParaRPr sz="11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3673425" y="921638"/>
              <a:ext cx="493200" cy="493200"/>
            </a:xfrm>
            <a:prstGeom prst="ellipse">
              <a:avLst/>
            </a:prstGeom>
            <a:solidFill>
              <a:srgbClr val="4A4E9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2.</a:t>
              </a:r>
              <a:endParaRPr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</p:grpSp>
      <p:sp>
        <p:nvSpPr>
          <p:cNvPr id="226" name="Google Shape;226;p23"/>
          <p:cNvSpPr/>
          <p:nvPr/>
        </p:nvSpPr>
        <p:spPr>
          <a:xfrm>
            <a:off x="3877500" y="2327375"/>
            <a:ext cx="1252800" cy="238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03575" y="1144825"/>
            <a:ext cx="2996875" cy="170909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8" name="Google Shape;228;p23"/>
          <p:cNvSpPr/>
          <p:nvPr/>
        </p:nvSpPr>
        <p:spPr>
          <a:xfrm>
            <a:off x="5853450" y="1243125"/>
            <a:ext cx="1464000" cy="238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3"/>
          <p:cNvSpPr/>
          <p:nvPr/>
        </p:nvSpPr>
        <p:spPr>
          <a:xfrm>
            <a:off x="5853450" y="491869"/>
            <a:ext cx="1464000" cy="79890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E1328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Texten är nu i satt som “Rubrik 1”</a:t>
            </a:r>
            <a:endParaRPr sz="1100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30" name="Google Shape;230;p23"/>
          <p:cNvSpPr/>
          <p:nvPr/>
        </p:nvSpPr>
        <p:spPr>
          <a:xfrm>
            <a:off x="5803575" y="3109503"/>
            <a:ext cx="2794200" cy="1232700"/>
          </a:xfrm>
          <a:prstGeom prst="roundRect">
            <a:avLst>
              <a:gd name="adj" fmla="val 16667"/>
            </a:avLst>
          </a:prstGeom>
          <a:solidFill>
            <a:srgbClr val="E1328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Upprepa steg 1 och 2 för övrig text som ska vara rubriker. </a:t>
            </a:r>
            <a:endParaRPr sz="1100">
              <a:solidFill>
                <a:srgbClr val="FFFFFF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Men välj “Rubrik 2” .</a:t>
            </a:r>
            <a:endParaRPr sz="1100">
              <a:solidFill>
                <a:srgbClr val="FFFFFF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31" name="Google Shape;231;p23"/>
          <p:cNvSpPr/>
          <p:nvPr/>
        </p:nvSpPr>
        <p:spPr>
          <a:xfrm>
            <a:off x="5621500" y="2971138"/>
            <a:ext cx="493200" cy="493200"/>
          </a:xfrm>
          <a:prstGeom prst="ellipse">
            <a:avLst/>
          </a:prstGeom>
          <a:solidFill>
            <a:srgbClr val="4A4E9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3.</a:t>
            </a:r>
            <a:endParaRPr>
              <a:solidFill>
                <a:srgbClr val="FFFFFF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32" name="Google Shape;232;p23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Fler manualer hittar du på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sv-SE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7"/>
              </a:rPr>
              <a:t>Organisera presentationer och manualer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4"/>
          <p:cNvPicPr preferRelativeResize="0"/>
          <p:nvPr/>
        </p:nvPicPr>
        <p:blipFill rotWithShape="1">
          <a:blip r:embed="rId3">
            <a:alphaModFix/>
          </a:blip>
          <a:srcRect r="36724" b="48778"/>
          <a:stretch/>
        </p:blipFill>
        <p:spPr>
          <a:xfrm>
            <a:off x="3013500" y="1124550"/>
            <a:ext cx="3048600" cy="15131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8" name="Google Shape;23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450" y="2075163"/>
            <a:ext cx="2438450" cy="1582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9" name="Google Shape;239;p24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4"/>
          <p:cNvSpPr txBox="1"/>
          <p:nvPr/>
        </p:nvSpPr>
        <p:spPr>
          <a:xfrm>
            <a:off x="347250" y="30175"/>
            <a:ext cx="675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Word online - Infoga innehållsförteckning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41" name="Google Shape;241;p24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242" name="Google Shape;242;p24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243" name="Google Shape;243;p24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4" name="Google Shape;244;p24" title="AVM_NY_logo_ vit Liggande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5" name="Google Shape;245;p24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46" name="Google Shape;246;p24"/>
          <p:cNvSpPr/>
          <p:nvPr/>
        </p:nvSpPr>
        <p:spPr>
          <a:xfrm>
            <a:off x="347250" y="2028600"/>
            <a:ext cx="2263200" cy="860400"/>
          </a:xfrm>
          <a:prstGeom prst="leftArrowCallout">
            <a:avLst>
              <a:gd name="adj1" fmla="val 20898"/>
              <a:gd name="adj2" fmla="val 25000"/>
              <a:gd name="adj3" fmla="val 25000"/>
              <a:gd name="adj4" fmla="val 79118"/>
            </a:avLst>
          </a:prstGeom>
          <a:solidFill>
            <a:srgbClr val="E1328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000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Placera markören där innehållsförteckningen ska infogas.</a:t>
            </a:r>
            <a:endParaRPr sz="1000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7" name="Google Shape;247;p24"/>
          <p:cNvSpPr/>
          <p:nvPr/>
        </p:nvSpPr>
        <p:spPr>
          <a:xfrm>
            <a:off x="617625" y="1760425"/>
            <a:ext cx="493200" cy="493200"/>
          </a:xfrm>
          <a:prstGeom prst="ellipse">
            <a:avLst/>
          </a:prstGeom>
          <a:solidFill>
            <a:srgbClr val="4A4E9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1.</a:t>
            </a:r>
            <a:endParaRPr>
              <a:solidFill>
                <a:srgbClr val="FFFFFF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48" name="Google Shape;248;p24"/>
          <p:cNvSpPr/>
          <p:nvPr/>
        </p:nvSpPr>
        <p:spPr>
          <a:xfrm>
            <a:off x="2774975" y="1516282"/>
            <a:ext cx="1464000" cy="79890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E1328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Klicka på “Infoga” i menyn.</a:t>
            </a:r>
            <a:endParaRPr sz="1100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9" name="Google Shape;249;p24"/>
          <p:cNvSpPr/>
          <p:nvPr/>
        </p:nvSpPr>
        <p:spPr>
          <a:xfrm>
            <a:off x="2818125" y="1396613"/>
            <a:ext cx="493200" cy="493200"/>
          </a:xfrm>
          <a:prstGeom prst="ellipse">
            <a:avLst/>
          </a:prstGeom>
          <a:solidFill>
            <a:srgbClr val="4A4E9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2.</a:t>
            </a:r>
            <a:endParaRPr>
              <a:solidFill>
                <a:srgbClr val="FFFFFF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50" name="Google Shape;250;p24"/>
          <p:cNvSpPr/>
          <p:nvPr/>
        </p:nvSpPr>
        <p:spPr>
          <a:xfrm>
            <a:off x="3395650" y="1334225"/>
            <a:ext cx="456000" cy="238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24"/>
          <p:cNvSpPr/>
          <p:nvPr/>
        </p:nvSpPr>
        <p:spPr>
          <a:xfrm>
            <a:off x="4714100" y="1613425"/>
            <a:ext cx="830100" cy="492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24"/>
          <p:cNvSpPr/>
          <p:nvPr/>
        </p:nvSpPr>
        <p:spPr>
          <a:xfrm>
            <a:off x="4295225" y="636925"/>
            <a:ext cx="1700400" cy="97650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E1328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Klicka på “Innehållsförteckning”</a:t>
            </a:r>
            <a:endParaRPr sz="1100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53" name="Google Shape;253;p24"/>
          <p:cNvSpPr/>
          <p:nvPr/>
        </p:nvSpPr>
        <p:spPr>
          <a:xfrm>
            <a:off x="4078800" y="414588"/>
            <a:ext cx="493200" cy="493200"/>
          </a:xfrm>
          <a:prstGeom prst="ellipse">
            <a:avLst/>
          </a:prstGeom>
          <a:solidFill>
            <a:srgbClr val="4A4E9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3.</a:t>
            </a:r>
            <a:endParaRPr>
              <a:solidFill>
                <a:srgbClr val="FFFFFF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254" name="Google Shape;254;p24"/>
          <p:cNvPicPr preferRelativeResize="0"/>
          <p:nvPr/>
        </p:nvPicPr>
        <p:blipFill rotWithShape="1">
          <a:blip r:embed="rId6">
            <a:alphaModFix/>
          </a:blip>
          <a:srcRect l="7810" t="13099" r="37265" b="34626"/>
          <a:stretch/>
        </p:blipFill>
        <p:spPr>
          <a:xfrm>
            <a:off x="6411975" y="2118238"/>
            <a:ext cx="2570599" cy="13836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5" name="Google Shape;255;p24"/>
          <p:cNvSpPr/>
          <p:nvPr/>
        </p:nvSpPr>
        <p:spPr>
          <a:xfrm>
            <a:off x="5621475" y="3202288"/>
            <a:ext cx="2461200" cy="1435800"/>
          </a:xfrm>
          <a:prstGeom prst="upArrowCallout">
            <a:avLst>
              <a:gd name="adj1" fmla="val 15114"/>
              <a:gd name="adj2" fmla="val 15295"/>
              <a:gd name="adj3" fmla="val 19829"/>
              <a:gd name="adj4" fmla="val 64977"/>
            </a:avLst>
          </a:prstGeom>
          <a:solidFill>
            <a:srgbClr val="E1328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 Välj utseende genom att hålla över innehållsförteckningen och klicka på kugghjulet. </a:t>
            </a:r>
            <a:endParaRPr sz="1100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56" name="Google Shape;256;p24"/>
          <p:cNvSpPr/>
          <p:nvPr/>
        </p:nvSpPr>
        <p:spPr>
          <a:xfrm>
            <a:off x="5457650" y="3553125"/>
            <a:ext cx="493200" cy="493200"/>
          </a:xfrm>
          <a:prstGeom prst="ellipse">
            <a:avLst/>
          </a:prstGeom>
          <a:solidFill>
            <a:srgbClr val="4A4E9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4.</a:t>
            </a:r>
            <a:endParaRPr>
              <a:solidFill>
                <a:srgbClr val="FFFFFF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57" name="Google Shape;257;p24"/>
          <p:cNvSpPr/>
          <p:nvPr/>
        </p:nvSpPr>
        <p:spPr>
          <a:xfrm>
            <a:off x="6725325" y="2963788"/>
            <a:ext cx="253500" cy="238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4"/>
          <p:cNvSpPr/>
          <p:nvPr/>
        </p:nvSpPr>
        <p:spPr>
          <a:xfrm>
            <a:off x="93675" y="2339550"/>
            <a:ext cx="276600" cy="238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4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Fler manualer hittar du på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sv-SE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7"/>
              </a:rPr>
              <a:t>Organisera presentationer och manualer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5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25"/>
          <p:cNvSpPr txBox="1"/>
          <p:nvPr/>
        </p:nvSpPr>
        <p:spPr>
          <a:xfrm>
            <a:off x="347250" y="30175"/>
            <a:ext cx="675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4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Google dokument - Röstinmatning</a:t>
            </a:r>
            <a:endParaRPr sz="24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66" name="Google Shape;266;p25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267" name="Google Shape;267;p25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268" name="Google Shape;268;p25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9" name="Google Shape;269;p25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0" name="Google Shape;270;p25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271" name="Google Shape;271;p25" title="Google_dokument___Tala_in_text_r_stinmatning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4400" y="951300"/>
            <a:ext cx="6075197" cy="354660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5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Fler manualer hittar du på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sv-SE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6"/>
              </a:rPr>
              <a:t>Organisera presentationer och manualer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6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6"/>
          <p:cNvSpPr txBox="1"/>
          <p:nvPr/>
        </p:nvSpPr>
        <p:spPr>
          <a:xfrm>
            <a:off x="347250" y="30175"/>
            <a:ext cx="4836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4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Word online - Röstinmatning</a:t>
            </a:r>
            <a:endParaRPr sz="24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79" name="Google Shape;279;p26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280" name="Google Shape;280;p26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281" name="Google Shape;281;p26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2" name="Google Shape;282;p26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3" name="Google Shape;283;p26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284" name="Google Shape;284;p26"/>
          <p:cNvPicPr preferRelativeResize="0"/>
          <p:nvPr/>
        </p:nvPicPr>
        <p:blipFill rotWithShape="1">
          <a:blip r:embed="rId4">
            <a:alphaModFix/>
          </a:blip>
          <a:srcRect l="52527"/>
          <a:stretch/>
        </p:blipFill>
        <p:spPr>
          <a:xfrm>
            <a:off x="208000" y="1009650"/>
            <a:ext cx="3418875" cy="14048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5" name="Google Shape;28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2713" y="1460100"/>
            <a:ext cx="1752200" cy="5425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6" name="Google Shape;286;p26"/>
          <p:cNvPicPr preferRelativeResize="0"/>
          <p:nvPr/>
        </p:nvPicPr>
        <p:blipFill rotWithShape="1">
          <a:blip r:embed="rId6">
            <a:alphaModFix/>
          </a:blip>
          <a:srcRect l="2381" t="3409"/>
          <a:stretch/>
        </p:blipFill>
        <p:spPr>
          <a:xfrm>
            <a:off x="7204888" y="60100"/>
            <a:ext cx="1807200" cy="145901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7" name="Google Shape;287;p26"/>
          <p:cNvPicPr preferRelativeResize="0"/>
          <p:nvPr/>
        </p:nvPicPr>
        <p:blipFill rotWithShape="1">
          <a:blip r:embed="rId7">
            <a:alphaModFix/>
          </a:blip>
          <a:srcRect l="65667" t="16372" b="43350"/>
          <a:stretch/>
        </p:blipFill>
        <p:spPr>
          <a:xfrm>
            <a:off x="1248638" y="2921988"/>
            <a:ext cx="1968575" cy="13034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8" name="Google Shape;288;p26"/>
          <p:cNvSpPr/>
          <p:nvPr/>
        </p:nvSpPr>
        <p:spPr>
          <a:xfrm>
            <a:off x="821725" y="1187863"/>
            <a:ext cx="1932600" cy="718800"/>
          </a:xfrm>
          <a:prstGeom prst="rightArrowCallout">
            <a:avLst>
              <a:gd name="adj1" fmla="val 18550"/>
              <a:gd name="adj2" fmla="val 25000"/>
              <a:gd name="adj3" fmla="val 25000"/>
              <a:gd name="adj4" fmla="val 74541"/>
            </a:avLst>
          </a:prstGeom>
          <a:solidFill>
            <a:srgbClr val="E1328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000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Klicka på “Diktera” i menyn.</a:t>
            </a:r>
            <a:endParaRPr sz="1000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89" name="Google Shape;289;p26"/>
          <p:cNvSpPr/>
          <p:nvPr/>
        </p:nvSpPr>
        <p:spPr>
          <a:xfrm>
            <a:off x="648075" y="905425"/>
            <a:ext cx="493200" cy="493200"/>
          </a:xfrm>
          <a:prstGeom prst="ellipse">
            <a:avLst/>
          </a:prstGeom>
          <a:solidFill>
            <a:srgbClr val="4A4E9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1.</a:t>
            </a:r>
            <a:endParaRPr>
              <a:solidFill>
                <a:srgbClr val="FFFFFF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90" name="Google Shape;290;p26"/>
          <p:cNvSpPr/>
          <p:nvPr/>
        </p:nvSpPr>
        <p:spPr>
          <a:xfrm>
            <a:off x="4129988" y="1180875"/>
            <a:ext cx="1807200" cy="1037100"/>
          </a:xfrm>
          <a:prstGeom prst="rightArrowCallout">
            <a:avLst>
              <a:gd name="adj1" fmla="val 18550"/>
              <a:gd name="adj2" fmla="val 25000"/>
              <a:gd name="adj3" fmla="val 25000"/>
              <a:gd name="adj4" fmla="val 64977"/>
            </a:avLst>
          </a:prstGeom>
          <a:solidFill>
            <a:srgbClr val="E1328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000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Dikteringen ska startar direkt - om den inte gör det klicka på mikrofonen.</a:t>
            </a:r>
            <a:endParaRPr sz="1000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91" name="Google Shape;291;p26"/>
          <p:cNvSpPr/>
          <p:nvPr/>
        </p:nvSpPr>
        <p:spPr>
          <a:xfrm>
            <a:off x="3773938" y="970600"/>
            <a:ext cx="493200" cy="493200"/>
          </a:xfrm>
          <a:prstGeom prst="ellipse">
            <a:avLst/>
          </a:prstGeom>
          <a:solidFill>
            <a:srgbClr val="4A4E9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2.</a:t>
            </a:r>
            <a:endParaRPr>
              <a:solidFill>
                <a:srgbClr val="FFFFFF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92" name="Google Shape;292;p26"/>
          <p:cNvSpPr/>
          <p:nvPr/>
        </p:nvSpPr>
        <p:spPr>
          <a:xfrm>
            <a:off x="5569900" y="1846050"/>
            <a:ext cx="1807200" cy="1037100"/>
          </a:xfrm>
          <a:prstGeom prst="upArrowCallout">
            <a:avLst>
              <a:gd name="adj1" fmla="val 14678"/>
              <a:gd name="adj2" fmla="val 25000"/>
              <a:gd name="adj3" fmla="val 25000"/>
              <a:gd name="adj4" fmla="val 64977"/>
            </a:avLst>
          </a:prstGeom>
          <a:solidFill>
            <a:srgbClr val="E1328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000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Klicka på “Kugghjulet” om du vill ändra talat språk.</a:t>
            </a:r>
            <a:endParaRPr sz="1000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93" name="Google Shape;293;p26"/>
          <p:cNvSpPr/>
          <p:nvPr/>
        </p:nvSpPr>
        <p:spPr>
          <a:xfrm>
            <a:off x="2723925" y="1211425"/>
            <a:ext cx="273900" cy="492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26"/>
          <p:cNvSpPr/>
          <p:nvPr/>
        </p:nvSpPr>
        <p:spPr>
          <a:xfrm>
            <a:off x="5937188" y="1453125"/>
            <a:ext cx="231900" cy="492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6"/>
          <p:cNvSpPr/>
          <p:nvPr/>
        </p:nvSpPr>
        <p:spPr>
          <a:xfrm>
            <a:off x="6357538" y="1519121"/>
            <a:ext cx="231900" cy="360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6" name="Google Shape;296;p26"/>
          <p:cNvCxnSpPr>
            <a:stCxn id="295" idx="3"/>
            <a:endCxn id="286" idx="1"/>
          </p:cNvCxnSpPr>
          <p:nvPr/>
        </p:nvCxnSpPr>
        <p:spPr>
          <a:xfrm rot="10800000" flipH="1">
            <a:off x="6589438" y="789521"/>
            <a:ext cx="615600" cy="909900"/>
          </a:xfrm>
          <a:prstGeom prst="straightConnector1">
            <a:avLst/>
          </a:prstGeom>
          <a:noFill/>
          <a:ln w="9525" cap="flat" cmpd="sng">
            <a:solidFill>
              <a:srgbClr val="E1328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7" name="Google Shape;297;p26"/>
          <p:cNvSpPr/>
          <p:nvPr/>
        </p:nvSpPr>
        <p:spPr>
          <a:xfrm>
            <a:off x="436738" y="3415725"/>
            <a:ext cx="1932600" cy="860400"/>
          </a:xfrm>
          <a:prstGeom prst="rightArrowCallout">
            <a:avLst>
              <a:gd name="adj1" fmla="val 18550"/>
              <a:gd name="adj2" fmla="val 25000"/>
              <a:gd name="adj3" fmla="val 25000"/>
              <a:gd name="adj4" fmla="val 81643"/>
            </a:avLst>
          </a:prstGeom>
          <a:solidFill>
            <a:srgbClr val="E1328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000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Klicka på mikrofonen för att stoppa inspelningen.</a:t>
            </a:r>
            <a:endParaRPr sz="1000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98" name="Google Shape;298;p26"/>
          <p:cNvSpPr/>
          <p:nvPr/>
        </p:nvSpPr>
        <p:spPr>
          <a:xfrm>
            <a:off x="207988" y="3214300"/>
            <a:ext cx="493200" cy="493200"/>
          </a:xfrm>
          <a:prstGeom prst="ellipse">
            <a:avLst/>
          </a:prstGeom>
          <a:solidFill>
            <a:srgbClr val="4A4E9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rPr>
              <a:t>3.</a:t>
            </a:r>
            <a:endParaRPr>
              <a:solidFill>
                <a:srgbClr val="FFFFFF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99" name="Google Shape;299;p26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Fler manualer hittar du på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sv-SE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8"/>
              </a:rPr>
              <a:t>Organisera presentationer och manualer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7"/>
          <p:cNvSpPr/>
          <p:nvPr/>
        </p:nvSpPr>
        <p:spPr>
          <a:xfrm rot="320">
            <a:off x="-583025" y="300"/>
            <a:ext cx="64449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27"/>
          <p:cNvSpPr txBox="1">
            <a:spLocks noGrp="1"/>
          </p:cNvSpPr>
          <p:nvPr>
            <p:ph type="title"/>
          </p:nvPr>
        </p:nvSpPr>
        <p:spPr>
          <a:xfrm>
            <a:off x="80850" y="-29397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Uppgift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306" name="Google Shape;306;p27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307" name="Google Shape;307;p27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308" name="Google Shape;308;p27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9" name="Google Shape;309;p27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0" name="Google Shape;310;p27"/>
          <p:cNvSpPr/>
          <p:nvPr/>
        </p:nvSpPr>
        <p:spPr>
          <a:xfrm rot="342">
            <a:off x="1552050" y="1320575"/>
            <a:ext cx="6039900" cy="29148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Testa funktionen för röstinmatning och tala in en presentation om dig själv.</a:t>
            </a:r>
            <a:endParaRPr sz="17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27"/>
          <p:cNvSpPr txBox="1"/>
          <p:nvPr/>
        </p:nvSpPr>
        <p:spPr>
          <a:xfrm>
            <a:off x="0" y="4650300"/>
            <a:ext cx="1957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"/>
          </a:p>
        </p:txBody>
      </p:sp>
      <p:sp>
        <p:nvSpPr>
          <p:cNvPr id="312" name="Google Shape;312;p27"/>
          <p:cNvSpPr txBox="1"/>
          <p:nvPr/>
        </p:nvSpPr>
        <p:spPr>
          <a:xfrm>
            <a:off x="5449950" y="4727550"/>
            <a:ext cx="237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313" name="Google Shape;313;p27" title="microphone-blu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2200" y="1991825"/>
            <a:ext cx="2532850" cy="253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8"/>
          <p:cNvSpPr/>
          <p:nvPr/>
        </p:nvSpPr>
        <p:spPr>
          <a:xfrm rot="409">
            <a:off x="1846250" y="608125"/>
            <a:ext cx="5038500" cy="29148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28"/>
          <p:cNvSpPr txBox="1">
            <a:spLocks noGrp="1"/>
          </p:cNvSpPr>
          <p:nvPr>
            <p:ph type="title"/>
          </p:nvPr>
        </p:nvSpPr>
        <p:spPr>
          <a:xfrm>
            <a:off x="1891550" y="1574250"/>
            <a:ext cx="5038500" cy="798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 ditt skrivbord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320" name="Google Shape;320;p28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321" name="Google Shape;321;p28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322" name="Google Shape;322;p28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3" name="Google Shape;323;p28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4" name="Google Shape;324;p28"/>
          <p:cNvSpPr txBox="1"/>
          <p:nvPr/>
        </p:nvSpPr>
        <p:spPr>
          <a:xfrm>
            <a:off x="0" y="4650300"/>
            <a:ext cx="1934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"/>
          </a:p>
        </p:txBody>
      </p:sp>
      <p:pic>
        <p:nvPicPr>
          <p:cNvPr id="325" name="Google Shape;325;p28" title="tablet-blu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82429">
            <a:off x="5190125" y="2014525"/>
            <a:ext cx="1810374" cy="181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8" title="desktophomescreen-blu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82898">
            <a:off x="6085975" y="2356750"/>
            <a:ext cx="1713387" cy="1713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9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29"/>
          <p:cNvSpPr txBox="1"/>
          <p:nvPr/>
        </p:nvSpPr>
        <p:spPr>
          <a:xfrm>
            <a:off x="347250" y="30175"/>
            <a:ext cx="675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4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 skrivbord/appstartaren</a:t>
            </a:r>
            <a:endParaRPr sz="24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333" name="Google Shape;333;p29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334" name="Google Shape;334;p29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335" name="Google Shape;335;p29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6" name="Google Shape;336;p29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7" name="Google Shape;337;p29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338" name="Google Shape;338;p29"/>
          <p:cNvSpPr txBox="1"/>
          <p:nvPr/>
        </p:nvSpPr>
        <p:spPr>
          <a:xfrm>
            <a:off x="347250" y="1197800"/>
            <a:ext cx="65577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latin typeface="Lexend Light"/>
                <a:ea typeface="Lexend Light"/>
                <a:cs typeface="Lexend Light"/>
                <a:sym typeface="Lexend Light"/>
              </a:rPr>
              <a:t>Ordning på appar/program</a:t>
            </a:r>
            <a:br>
              <a:rPr lang="sv-SE">
                <a:latin typeface="Lexend Light"/>
                <a:ea typeface="Lexend Light"/>
                <a:cs typeface="Lexend Light"/>
                <a:sym typeface="Lexend Light"/>
              </a:rPr>
            </a:b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sv-SE">
                <a:latin typeface="Lexend Light"/>
                <a:ea typeface="Lexend Light"/>
                <a:cs typeface="Lexend Light"/>
                <a:sym typeface="Lexend Light"/>
              </a:rPr>
              <a:t>Hitta snabbare när appar ligger på samma plats.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sv-SE">
                <a:latin typeface="Lexend Light"/>
                <a:ea typeface="Lexend Light"/>
                <a:cs typeface="Lexend Light"/>
                <a:sym typeface="Lexend Light"/>
              </a:rPr>
              <a:t>Spara tid.</a:t>
            </a:r>
            <a:br>
              <a:rPr lang="sv-SE">
                <a:latin typeface="Lexend Light"/>
                <a:ea typeface="Lexend Light"/>
                <a:cs typeface="Lexend Light"/>
                <a:sym typeface="Lexend Light"/>
              </a:rPr>
            </a:b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●"/>
            </a:pPr>
            <a:r>
              <a:rPr lang="sv-SE">
                <a:latin typeface="Lexend Light"/>
                <a:ea typeface="Lexend Light"/>
                <a:cs typeface="Lexend Light"/>
                <a:sym typeface="Lexend Light"/>
              </a:rPr>
              <a:t>Mindre stress -en organiserad skärm gör enheten överskådlig.</a:t>
            </a:r>
            <a:br>
              <a:rPr lang="sv-SE">
                <a:latin typeface="Lexend"/>
                <a:ea typeface="Lexend"/>
                <a:cs typeface="Lexend"/>
                <a:sym typeface="Lexend"/>
              </a:rPr>
            </a:b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0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30"/>
          <p:cNvSpPr txBox="1"/>
          <p:nvPr/>
        </p:nvSpPr>
        <p:spPr>
          <a:xfrm>
            <a:off x="347250" y="30175"/>
            <a:ext cx="6759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Chromebook - Fästa appar på hyllan</a:t>
            </a:r>
            <a:endParaRPr sz="2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345" name="Google Shape;345;p30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346" name="Google Shape;346;p30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347" name="Google Shape;347;p30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8" name="Google Shape;348;p30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9" name="Google Shape;349;p30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350" name="Google Shape;350;p30" title="Chromebook Fäst app på hyllan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4400" y="828538"/>
            <a:ext cx="6075197" cy="3546601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0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Fler manualer hittar du på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sv-SE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6"/>
              </a:rPr>
              <a:t>Organisera presentationer och manualer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1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31"/>
          <p:cNvSpPr txBox="1"/>
          <p:nvPr/>
        </p:nvSpPr>
        <p:spPr>
          <a:xfrm>
            <a:off x="347250" y="30175"/>
            <a:ext cx="6759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6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Chromebook - Lägga till genväg</a:t>
            </a:r>
            <a:endParaRPr sz="26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358" name="Google Shape;358;p31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359" name="Google Shape;359;p31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360" name="Google Shape;360;p31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1" name="Google Shape;361;p31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2" name="Google Shape;362;p31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363" name="Google Shape;363;p31" title="Chrome skapa genvagar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4400" y="859438"/>
            <a:ext cx="6075197" cy="3546601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1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Fler manualer hittar du på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sv-SE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6"/>
              </a:rPr>
              <a:t>Organisera presentationer och manualer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32"/>
          <p:cNvSpPr txBox="1"/>
          <p:nvPr/>
        </p:nvSpPr>
        <p:spPr>
          <a:xfrm>
            <a:off x="347250" y="30175"/>
            <a:ext cx="6759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3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Chromebook - Lägga appar i mappar</a:t>
            </a:r>
            <a:endParaRPr sz="23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371" name="Google Shape;371;p32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372" name="Google Shape;372;p32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373" name="Google Shape;373;p32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4" name="Google Shape;374;p32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5" name="Google Shape;375;p32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376" name="Google Shape;376;p32" title="Chromebook skapa mappar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4400" y="870150"/>
            <a:ext cx="6075197" cy="3546601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2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Fler manualer hittar du på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sv-SE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6"/>
              </a:rPr>
              <a:t>Organisera presentationer och manualer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/>
          <p:nvPr/>
        </p:nvSpPr>
        <p:spPr>
          <a:xfrm rot="409">
            <a:off x="1846250" y="608125"/>
            <a:ext cx="5038500" cy="29148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1846250" y="1666225"/>
            <a:ext cx="5038500" cy="798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 </a:t>
            </a:r>
            <a:br>
              <a:rPr lang="sv-SE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r>
              <a:rPr lang="sv-SE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mappar och dokument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05" name="Google Shape;105;p15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106" name="Google Shape;106;p15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107" name="Google Shape;107;p15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8" name="Google Shape;108;p15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9" name="Google Shape;109;p15"/>
          <p:cNvSpPr txBox="1"/>
          <p:nvPr/>
        </p:nvSpPr>
        <p:spPr>
          <a:xfrm>
            <a:off x="0" y="4650300"/>
            <a:ext cx="1934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"/>
          </a:p>
        </p:txBody>
      </p:sp>
      <p:pic>
        <p:nvPicPr>
          <p:cNvPr id="110" name="Google Shape;110;p15" title="tabs-lightpin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7650" y="2351750"/>
            <a:ext cx="1704675" cy="170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 title="tableofcontent-blu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9475" y="2679750"/>
            <a:ext cx="1532700" cy="153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33"/>
          <p:cNvPicPr preferRelativeResize="0"/>
          <p:nvPr/>
        </p:nvPicPr>
        <p:blipFill rotWithShape="1">
          <a:blip r:embed="rId3">
            <a:alphaModFix/>
          </a:blip>
          <a:srcRect r="11142"/>
          <a:stretch/>
        </p:blipFill>
        <p:spPr>
          <a:xfrm>
            <a:off x="5822925" y="836400"/>
            <a:ext cx="2940400" cy="3742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3" name="Google Shape;383;p33"/>
          <p:cNvPicPr preferRelativeResize="0"/>
          <p:nvPr/>
        </p:nvPicPr>
        <p:blipFill rotWithShape="1">
          <a:blip r:embed="rId4">
            <a:alphaModFix/>
          </a:blip>
          <a:srcRect t="40355" r="31436"/>
          <a:stretch/>
        </p:blipFill>
        <p:spPr>
          <a:xfrm>
            <a:off x="910925" y="990750"/>
            <a:ext cx="1936350" cy="18571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4" name="Google Shape;384;p33"/>
          <p:cNvPicPr preferRelativeResize="0"/>
          <p:nvPr/>
        </p:nvPicPr>
        <p:blipFill rotWithShape="1">
          <a:blip r:embed="rId5">
            <a:alphaModFix/>
          </a:blip>
          <a:srcRect r="2600" b="22588"/>
          <a:stretch/>
        </p:blipFill>
        <p:spPr>
          <a:xfrm>
            <a:off x="2982100" y="1252875"/>
            <a:ext cx="2312551" cy="19322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85" name="Google Shape;385;p33"/>
          <p:cNvSpPr/>
          <p:nvPr/>
        </p:nvSpPr>
        <p:spPr>
          <a:xfrm rot="382">
            <a:off x="-2520650" y="450"/>
            <a:ext cx="81069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33"/>
          <p:cNvSpPr txBox="1"/>
          <p:nvPr/>
        </p:nvSpPr>
        <p:spPr>
          <a:xfrm>
            <a:off x="347250" y="30175"/>
            <a:ext cx="6759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9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Windows 11 - Fästa appar på aktivitetsfältet</a:t>
            </a:r>
            <a:endParaRPr sz="19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387" name="Google Shape;387;p33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388" name="Google Shape;388;p33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389" name="Google Shape;389;p33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0" name="Google Shape;390;p33" title="AVM_NY_logo_ vit Liggande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1" name="Google Shape;391;p33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392" name="Google Shape;392;p33"/>
          <p:cNvGrpSpPr/>
          <p:nvPr/>
        </p:nvGrpSpPr>
        <p:grpSpPr>
          <a:xfrm>
            <a:off x="84400" y="2625125"/>
            <a:ext cx="1601725" cy="1184700"/>
            <a:chOff x="84400" y="2625125"/>
            <a:chExt cx="1601725" cy="1184700"/>
          </a:xfrm>
        </p:grpSpPr>
        <p:sp>
          <p:nvSpPr>
            <p:cNvPr id="393" name="Google Shape;393;p33"/>
            <p:cNvSpPr/>
            <p:nvPr/>
          </p:nvSpPr>
          <p:spPr>
            <a:xfrm>
              <a:off x="298325" y="2863625"/>
              <a:ext cx="1387800" cy="946200"/>
            </a:xfrm>
            <a:prstGeom prst="upArrowCallout">
              <a:avLst>
                <a:gd name="adj1" fmla="val 10154"/>
                <a:gd name="adj2" fmla="val 25000"/>
                <a:gd name="adj3" fmla="val 25000"/>
                <a:gd name="adj4" fmla="val 64977"/>
              </a:avLst>
            </a:prstGeom>
            <a:solidFill>
              <a:srgbClr val="E1328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000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Klicka på “Startmenyn” </a:t>
              </a:r>
              <a:br>
                <a:rPr lang="sv-SE" sz="1000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</a:br>
              <a:r>
                <a:rPr lang="sv-SE" sz="1000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(windows symbolen)</a:t>
              </a:r>
              <a:endParaRPr sz="10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94" name="Google Shape;394;p33"/>
            <p:cNvSpPr/>
            <p:nvPr/>
          </p:nvSpPr>
          <p:spPr>
            <a:xfrm>
              <a:off x="84400" y="2958800"/>
              <a:ext cx="493200" cy="493200"/>
            </a:xfrm>
            <a:prstGeom prst="ellipse">
              <a:avLst/>
            </a:prstGeom>
            <a:solidFill>
              <a:srgbClr val="4A4E9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1.</a:t>
              </a:r>
              <a:endParaRPr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sp>
          <p:nvSpPr>
            <p:cNvPr id="395" name="Google Shape;395;p33"/>
            <p:cNvSpPr/>
            <p:nvPr/>
          </p:nvSpPr>
          <p:spPr>
            <a:xfrm>
              <a:off x="734025" y="2625125"/>
              <a:ext cx="456000" cy="2385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E132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6" name="Google Shape;396;p33"/>
          <p:cNvGrpSpPr/>
          <p:nvPr/>
        </p:nvGrpSpPr>
        <p:grpSpPr>
          <a:xfrm>
            <a:off x="3035129" y="836400"/>
            <a:ext cx="2727596" cy="908400"/>
            <a:chOff x="3035129" y="836400"/>
            <a:chExt cx="2727596" cy="908400"/>
          </a:xfrm>
        </p:grpSpPr>
        <p:sp>
          <p:nvSpPr>
            <p:cNvPr id="397" name="Google Shape;397;p33"/>
            <p:cNvSpPr/>
            <p:nvPr/>
          </p:nvSpPr>
          <p:spPr>
            <a:xfrm>
              <a:off x="3648925" y="1152900"/>
              <a:ext cx="2113800" cy="591900"/>
            </a:xfrm>
            <a:prstGeom prst="leftArrowCallout">
              <a:avLst>
                <a:gd name="adj1" fmla="val 20898"/>
                <a:gd name="adj2" fmla="val 25000"/>
                <a:gd name="adj3" fmla="val 25000"/>
                <a:gd name="adj4" fmla="val 79118"/>
              </a:avLst>
            </a:prstGeom>
            <a:solidFill>
              <a:srgbClr val="E1328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000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Sök efter appen du vill fästa i aktivitetsfältet.</a:t>
              </a:r>
              <a:endParaRPr sz="10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98" name="Google Shape;398;p33"/>
            <p:cNvSpPr/>
            <p:nvPr/>
          </p:nvSpPr>
          <p:spPr>
            <a:xfrm>
              <a:off x="3891775" y="836400"/>
              <a:ext cx="493200" cy="493200"/>
            </a:xfrm>
            <a:prstGeom prst="ellipse">
              <a:avLst/>
            </a:prstGeom>
            <a:solidFill>
              <a:srgbClr val="4A4E9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2.</a:t>
              </a:r>
              <a:endParaRPr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sp>
          <p:nvSpPr>
            <p:cNvPr id="399" name="Google Shape;399;p33"/>
            <p:cNvSpPr/>
            <p:nvPr/>
          </p:nvSpPr>
          <p:spPr>
            <a:xfrm>
              <a:off x="3035129" y="1329600"/>
              <a:ext cx="613800" cy="2385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E132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0" name="Google Shape;400;p33"/>
          <p:cNvGrpSpPr/>
          <p:nvPr/>
        </p:nvGrpSpPr>
        <p:grpSpPr>
          <a:xfrm>
            <a:off x="3581450" y="2958800"/>
            <a:ext cx="1573450" cy="911325"/>
            <a:chOff x="3581450" y="2958800"/>
            <a:chExt cx="1573450" cy="911325"/>
          </a:xfrm>
        </p:grpSpPr>
        <p:sp>
          <p:nvSpPr>
            <p:cNvPr id="401" name="Google Shape;401;p33"/>
            <p:cNvSpPr/>
            <p:nvPr/>
          </p:nvSpPr>
          <p:spPr>
            <a:xfrm>
              <a:off x="4215250" y="2958800"/>
              <a:ext cx="773400" cy="1743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E132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33"/>
            <p:cNvSpPr/>
            <p:nvPr/>
          </p:nvSpPr>
          <p:spPr>
            <a:xfrm>
              <a:off x="3989100" y="3071225"/>
              <a:ext cx="1165800" cy="798900"/>
            </a:xfrm>
            <a:prstGeom prst="upArrowCallout">
              <a:avLst>
                <a:gd name="adj1" fmla="val 10154"/>
                <a:gd name="adj2" fmla="val 25000"/>
                <a:gd name="adj3" fmla="val 25000"/>
                <a:gd name="adj4" fmla="val 64977"/>
              </a:avLst>
            </a:prstGeom>
            <a:solidFill>
              <a:srgbClr val="E1328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000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Klicka på “Fäst i aktivitetsfältet”</a:t>
              </a:r>
              <a:endParaRPr sz="10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03" name="Google Shape;403;p33"/>
            <p:cNvSpPr/>
            <p:nvPr/>
          </p:nvSpPr>
          <p:spPr>
            <a:xfrm>
              <a:off x="3581450" y="3376925"/>
              <a:ext cx="493200" cy="493200"/>
            </a:xfrm>
            <a:prstGeom prst="ellipse">
              <a:avLst/>
            </a:prstGeom>
            <a:solidFill>
              <a:srgbClr val="4A4E9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3.</a:t>
              </a:r>
              <a:endParaRPr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</p:grpSp>
      <p:grpSp>
        <p:nvGrpSpPr>
          <p:cNvPr id="404" name="Google Shape;404;p33"/>
          <p:cNvGrpSpPr/>
          <p:nvPr/>
        </p:nvGrpSpPr>
        <p:grpSpPr>
          <a:xfrm>
            <a:off x="7956375" y="1028625"/>
            <a:ext cx="1165800" cy="973200"/>
            <a:chOff x="7956375" y="1028625"/>
            <a:chExt cx="1165800" cy="973200"/>
          </a:xfrm>
        </p:grpSpPr>
        <p:sp>
          <p:nvSpPr>
            <p:cNvPr id="405" name="Google Shape;405;p33"/>
            <p:cNvSpPr/>
            <p:nvPr/>
          </p:nvSpPr>
          <p:spPr>
            <a:xfrm>
              <a:off x="7956375" y="1202925"/>
              <a:ext cx="1165800" cy="798900"/>
            </a:xfrm>
            <a:prstGeom prst="upArrowCallout">
              <a:avLst>
                <a:gd name="adj1" fmla="val 13519"/>
                <a:gd name="adj2" fmla="val 25000"/>
                <a:gd name="adj3" fmla="val 25000"/>
                <a:gd name="adj4" fmla="val 64977"/>
              </a:avLst>
            </a:prstGeom>
            <a:solidFill>
              <a:srgbClr val="E1328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000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Appen fästs i aktivitetsfältet.</a:t>
              </a:r>
              <a:endParaRPr sz="10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06" name="Google Shape;406;p33"/>
            <p:cNvSpPr/>
            <p:nvPr/>
          </p:nvSpPr>
          <p:spPr>
            <a:xfrm>
              <a:off x="8393875" y="1028625"/>
              <a:ext cx="237300" cy="1743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E132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7" name="Google Shape;407;p33"/>
          <p:cNvPicPr preferRelativeResize="0"/>
          <p:nvPr/>
        </p:nvPicPr>
        <p:blipFill rotWithShape="1">
          <a:blip r:embed="rId7">
            <a:alphaModFix/>
          </a:blip>
          <a:srcRect l="39231"/>
          <a:stretch/>
        </p:blipFill>
        <p:spPr>
          <a:xfrm>
            <a:off x="6928325" y="2220263"/>
            <a:ext cx="1702851" cy="71694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408" name="Google Shape;408;p33"/>
          <p:cNvGrpSpPr/>
          <p:nvPr/>
        </p:nvGrpSpPr>
        <p:grpSpPr>
          <a:xfrm>
            <a:off x="7457875" y="2720300"/>
            <a:ext cx="1337700" cy="1380300"/>
            <a:chOff x="7457875" y="2720300"/>
            <a:chExt cx="1337700" cy="1380300"/>
          </a:xfrm>
        </p:grpSpPr>
        <p:sp>
          <p:nvSpPr>
            <p:cNvPr id="409" name="Google Shape;409;p33"/>
            <p:cNvSpPr/>
            <p:nvPr/>
          </p:nvSpPr>
          <p:spPr>
            <a:xfrm>
              <a:off x="7457875" y="2937200"/>
              <a:ext cx="1337700" cy="1163400"/>
            </a:xfrm>
            <a:prstGeom prst="upArrowCallout">
              <a:avLst>
                <a:gd name="adj1" fmla="val 13519"/>
                <a:gd name="adj2" fmla="val 25000"/>
                <a:gd name="adj3" fmla="val 25000"/>
                <a:gd name="adj4" fmla="val 64977"/>
              </a:avLst>
            </a:prstGeom>
            <a:solidFill>
              <a:srgbClr val="E1328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000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Du kan högerklicka på appen och “Ta bort från aktivitetsfältet”. </a:t>
              </a:r>
              <a:endParaRPr sz="10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10" name="Google Shape;410;p33"/>
            <p:cNvSpPr/>
            <p:nvPr/>
          </p:nvSpPr>
          <p:spPr>
            <a:xfrm>
              <a:off x="7978250" y="2720300"/>
              <a:ext cx="415500" cy="2385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E132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1" name="Google Shape;411;p33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Fler manualer hittar du på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sv-SE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8"/>
              </a:rPr>
              <a:t>Organisera presentationer och manualer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34"/>
          <p:cNvPicPr preferRelativeResize="0"/>
          <p:nvPr/>
        </p:nvPicPr>
        <p:blipFill rotWithShape="1">
          <a:blip r:embed="rId3">
            <a:alphaModFix/>
          </a:blip>
          <a:srcRect t="60957"/>
          <a:stretch/>
        </p:blipFill>
        <p:spPr>
          <a:xfrm>
            <a:off x="3958288" y="1015025"/>
            <a:ext cx="1375401" cy="108725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17" name="Google Shape;417;p34"/>
          <p:cNvPicPr preferRelativeResize="0"/>
          <p:nvPr/>
        </p:nvPicPr>
        <p:blipFill rotWithShape="1">
          <a:blip r:embed="rId4">
            <a:alphaModFix/>
          </a:blip>
          <a:srcRect b="26057"/>
          <a:stretch/>
        </p:blipFill>
        <p:spPr>
          <a:xfrm>
            <a:off x="201500" y="2979200"/>
            <a:ext cx="2402510" cy="798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18" name="Google Shape;418;p34"/>
          <p:cNvPicPr preferRelativeResize="0"/>
          <p:nvPr/>
        </p:nvPicPr>
        <p:blipFill rotWithShape="1">
          <a:blip r:embed="rId5">
            <a:alphaModFix/>
          </a:blip>
          <a:srcRect t="12080"/>
          <a:stretch/>
        </p:blipFill>
        <p:spPr>
          <a:xfrm>
            <a:off x="201488" y="912950"/>
            <a:ext cx="1654175" cy="76379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19" name="Google Shape;419;p34"/>
          <p:cNvSpPr/>
          <p:nvPr/>
        </p:nvSpPr>
        <p:spPr>
          <a:xfrm rot="382">
            <a:off x="-2520650" y="450"/>
            <a:ext cx="81069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34"/>
          <p:cNvSpPr txBox="1"/>
          <p:nvPr/>
        </p:nvSpPr>
        <p:spPr>
          <a:xfrm>
            <a:off x="347250" y="30175"/>
            <a:ext cx="5123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9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Windows 11 och Chrome - Skapa genväg</a:t>
            </a:r>
            <a:endParaRPr sz="19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21" name="Google Shape;421;p34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422" name="Google Shape;422;p34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423" name="Google Shape;423;p34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24" name="Google Shape;424;p34" title="AVM_NY_logo_ vit Liggande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5" name="Google Shape;425;p34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426" name="Google Shape;426;p34"/>
          <p:cNvGrpSpPr/>
          <p:nvPr/>
        </p:nvGrpSpPr>
        <p:grpSpPr>
          <a:xfrm>
            <a:off x="7338" y="1387050"/>
            <a:ext cx="1631900" cy="1184700"/>
            <a:chOff x="54225" y="2625125"/>
            <a:chExt cx="1631900" cy="1184700"/>
          </a:xfrm>
        </p:grpSpPr>
        <p:sp>
          <p:nvSpPr>
            <p:cNvPr id="427" name="Google Shape;427;p34"/>
            <p:cNvSpPr/>
            <p:nvPr/>
          </p:nvSpPr>
          <p:spPr>
            <a:xfrm>
              <a:off x="298325" y="2863625"/>
              <a:ext cx="1387800" cy="946200"/>
            </a:xfrm>
            <a:prstGeom prst="upArrowCallout">
              <a:avLst>
                <a:gd name="adj1" fmla="val 10154"/>
                <a:gd name="adj2" fmla="val 25000"/>
                <a:gd name="adj3" fmla="val 25000"/>
                <a:gd name="adj4" fmla="val 64977"/>
              </a:avLst>
            </a:prstGeom>
            <a:solidFill>
              <a:srgbClr val="E1328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000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Öppna en webbsida i Chrome.</a:t>
              </a:r>
              <a:endParaRPr sz="10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28" name="Google Shape;428;p34"/>
            <p:cNvSpPr/>
            <p:nvPr/>
          </p:nvSpPr>
          <p:spPr>
            <a:xfrm>
              <a:off x="54225" y="2863625"/>
              <a:ext cx="493200" cy="493200"/>
            </a:xfrm>
            <a:prstGeom prst="ellipse">
              <a:avLst/>
            </a:prstGeom>
            <a:solidFill>
              <a:srgbClr val="4A4E9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1.</a:t>
              </a:r>
              <a:endParaRPr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sp>
          <p:nvSpPr>
            <p:cNvPr id="429" name="Google Shape;429;p34"/>
            <p:cNvSpPr/>
            <p:nvPr/>
          </p:nvSpPr>
          <p:spPr>
            <a:xfrm>
              <a:off x="734025" y="2625125"/>
              <a:ext cx="456000" cy="2385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E132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0" name="Google Shape;430;p34"/>
          <p:cNvGrpSpPr/>
          <p:nvPr/>
        </p:nvGrpSpPr>
        <p:grpSpPr>
          <a:xfrm>
            <a:off x="3690241" y="1428925"/>
            <a:ext cx="1991803" cy="812075"/>
            <a:chOff x="1578107" y="1066850"/>
            <a:chExt cx="1864461" cy="812075"/>
          </a:xfrm>
        </p:grpSpPr>
        <p:sp>
          <p:nvSpPr>
            <p:cNvPr id="431" name="Google Shape;431;p34"/>
            <p:cNvSpPr/>
            <p:nvPr/>
          </p:nvSpPr>
          <p:spPr>
            <a:xfrm>
              <a:off x="1578107" y="1221938"/>
              <a:ext cx="1434600" cy="591900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E1328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000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Välj “Casta, spara och dela”.</a:t>
              </a:r>
              <a:endParaRPr sz="10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32" name="Google Shape;432;p34"/>
            <p:cNvSpPr/>
            <p:nvPr/>
          </p:nvSpPr>
          <p:spPr>
            <a:xfrm>
              <a:off x="2949368" y="1385725"/>
              <a:ext cx="493200" cy="493200"/>
            </a:xfrm>
            <a:prstGeom prst="ellipse">
              <a:avLst/>
            </a:prstGeom>
            <a:solidFill>
              <a:srgbClr val="4A4E9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3.</a:t>
              </a:r>
              <a:endParaRPr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sp>
          <p:nvSpPr>
            <p:cNvPr id="433" name="Google Shape;433;p34"/>
            <p:cNvSpPr/>
            <p:nvPr/>
          </p:nvSpPr>
          <p:spPr>
            <a:xfrm>
              <a:off x="1849189" y="1066850"/>
              <a:ext cx="687900" cy="1551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E132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4" name="Google Shape;434;p34"/>
          <p:cNvGrpSpPr/>
          <p:nvPr/>
        </p:nvGrpSpPr>
        <p:grpSpPr>
          <a:xfrm>
            <a:off x="1451750" y="3220800"/>
            <a:ext cx="1606625" cy="1022050"/>
            <a:chOff x="3276325" y="2958800"/>
            <a:chExt cx="1606625" cy="1022050"/>
          </a:xfrm>
        </p:grpSpPr>
        <p:sp>
          <p:nvSpPr>
            <p:cNvPr id="435" name="Google Shape;435;p34"/>
            <p:cNvSpPr/>
            <p:nvPr/>
          </p:nvSpPr>
          <p:spPr>
            <a:xfrm>
              <a:off x="4179725" y="2958800"/>
              <a:ext cx="216300" cy="1746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E132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34"/>
            <p:cNvSpPr/>
            <p:nvPr/>
          </p:nvSpPr>
          <p:spPr>
            <a:xfrm>
              <a:off x="3717150" y="3181950"/>
              <a:ext cx="1165800" cy="798900"/>
            </a:xfrm>
            <a:prstGeom prst="upArrowCallout">
              <a:avLst>
                <a:gd name="adj1" fmla="val 10154"/>
                <a:gd name="adj2" fmla="val 25000"/>
                <a:gd name="adj3" fmla="val 25000"/>
                <a:gd name="adj4" fmla="val 64977"/>
              </a:avLst>
            </a:prstGeom>
            <a:solidFill>
              <a:srgbClr val="E1328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000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Klicka på de tre prickarna.</a:t>
              </a:r>
              <a:endParaRPr sz="10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37" name="Google Shape;437;p34"/>
            <p:cNvSpPr/>
            <p:nvPr/>
          </p:nvSpPr>
          <p:spPr>
            <a:xfrm>
              <a:off x="3276325" y="3479100"/>
              <a:ext cx="493200" cy="493200"/>
            </a:xfrm>
            <a:prstGeom prst="ellipse">
              <a:avLst/>
            </a:prstGeom>
            <a:solidFill>
              <a:srgbClr val="4A4E9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2.</a:t>
              </a:r>
              <a:endParaRPr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</p:grpSp>
      <p:pic>
        <p:nvPicPr>
          <p:cNvPr id="438" name="Google Shape;438;p34"/>
          <p:cNvPicPr preferRelativeResize="0"/>
          <p:nvPr/>
        </p:nvPicPr>
        <p:blipFill rotWithShape="1">
          <a:blip r:embed="rId7">
            <a:alphaModFix/>
          </a:blip>
          <a:srcRect l="3500" t="24075" r="22485"/>
          <a:stretch/>
        </p:blipFill>
        <p:spPr>
          <a:xfrm>
            <a:off x="3785200" y="2633425"/>
            <a:ext cx="1842726" cy="8751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439" name="Google Shape;439;p34"/>
          <p:cNvGrpSpPr/>
          <p:nvPr/>
        </p:nvGrpSpPr>
        <p:grpSpPr>
          <a:xfrm>
            <a:off x="3597700" y="3269650"/>
            <a:ext cx="1505696" cy="973200"/>
            <a:chOff x="3597700" y="3269650"/>
            <a:chExt cx="1505696" cy="973200"/>
          </a:xfrm>
        </p:grpSpPr>
        <p:grpSp>
          <p:nvGrpSpPr>
            <p:cNvPr id="440" name="Google Shape;440;p34"/>
            <p:cNvGrpSpPr/>
            <p:nvPr/>
          </p:nvGrpSpPr>
          <p:grpSpPr>
            <a:xfrm>
              <a:off x="3597700" y="3269650"/>
              <a:ext cx="1165800" cy="973200"/>
              <a:chOff x="7768875" y="854325"/>
              <a:chExt cx="1165800" cy="973200"/>
            </a:xfrm>
          </p:grpSpPr>
          <p:sp>
            <p:nvSpPr>
              <p:cNvPr id="441" name="Google Shape;441;p34"/>
              <p:cNvSpPr/>
              <p:nvPr/>
            </p:nvSpPr>
            <p:spPr>
              <a:xfrm>
                <a:off x="7768875" y="1028625"/>
                <a:ext cx="1165800" cy="798900"/>
              </a:xfrm>
              <a:prstGeom prst="upArrowCallout">
                <a:avLst>
                  <a:gd name="adj1" fmla="val 13519"/>
                  <a:gd name="adj2" fmla="val 25000"/>
                  <a:gd name="adj3" fmla="val 25000"/>
                  <a:gd name="adj4" fmla="val 64977"/>
                </a:avLst>
              </a:prstGeom>
              <a:solidFill>
                <a:srgbClr val="E1328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sv-SE" sz="1000">
                    <a:solidFill>
                      <a:srgbClr val="FFFFFF"/>
                    </a:solidFill>
                    <a:latin typeface="Lexend Light"/>
                    <a:ea typeface="Lexend Light"/>
                    <a:cs typeface="Lexend Light"/>
                    <a:sym typeface="Lexend Light"/>
                  </a:rPr>
                  <a:t>Välj “Skapa genväg”.</a:t>
                </a:r>
                <a:endParaRPr sz="10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442" name="Google Shape;442;p34"/>
              <p:cNvSpPr/>
              <p:nvPr/>
            </p:nvSpPr>
            <p:spPr>
              <a:xfrm>
                <a:off x="7956375" y="854325"/>
                <a:ext cx="790800" cy="2007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E1328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3" name="Google Shape;443;p34"/>
            <p:cNvSpPr/>
            <p:nvPr/>
          </p:nvSpPr>
          <p:spPr>
            <a:xfrm>
              <a:off x="4576596" y="3749638"/>
              <a:ext cx="526800" cy="493200"/>
            </a:xfrm>
            <a:prstGeom prst="ellipse">
              <a:avLst/>
            </a:prstGeom>
            <a:solidFill>
              <a:srgbClr val="4A4E9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4.</a:t>
              </a:r>
              <a:endParaRPr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</p:grpSp>
      <p:pic>
        <p:nvPicPr>
          <p:cNvPr id="444" name="Google Shape;444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28300" y="512200"/>
            <a:ext cx="1443000" cy="693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5" name="Google Shape;445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28300" y="1747800"/>
            <a:ext cx="1221550" cy="12650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446" name="Google Shape;446;p34"/>
          <p:cNvGrpSpPr/>
          <p:nvPr/>
        </p:nvGrpSpPr>
        <p:grpSpPr>
          <a:xfrm>
            <a:off x="6699400" y="2044187"/>
            <a:ext cx="1983511" cy="693784"/>
            <a:chOff x="6749965" y="2877637"/>
            <a:chExt cx="1927236" cy="674100"/>
          </a:xfrm>
        </p:grpSpPr>
        <p:sp>
          <p:nvSpPr>
            <p:cNvPr id="447" name="Google Shape;447;p34"/>
            <p:cNvSpPr/>
            <p:nvPr/>
          </p:nvSpPr>
          <p:spPr>
            <a:xfrm>
              <a:off x="7140001" y="2877637"/>
              <a:ext cx="1537200" cy="674100"/>
            </a:xfrm>
            <a:prstGeom prst="left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E13288"/>
            </a:solidFill>
            <a:ln w="98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8821" dist="19607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4100" tIns="94100" rIns="94100" bIns="941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029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Genvägen lägger sig på skrivbordet.</a:t>
              </a:r>
              <a:endParaRPr sz="1029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48" name="Google Shape;448;p34"/>
            <p:cNvSpPr/>
            <p:nvPr/>
          </p:nvSpPr>
          <p:spPr>
            <a:xfrm>
              <a:off x="6749965" y="3052838"/>
              <a:ext cx="292800" cy="323700"/>
            </a:xfrm>
            <a:prstGeom prst="roundRect">
              <a:avLst>
                <a:gd name="adj" fmla="val 16667"/>
              </a:avLst>
            </a:prstGeom>
            <a:noFill/>
            <a:ln w="9800" cap="flat" cmpd="sng">
              <a:solidFill>
                <a:srgbClr val="E132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4100" tIns="94100" rIns="94100" bIns="941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4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9" name="Google Shape;449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28300" y="3447475"/>
            <a:ext cx="2439851" cy="3822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0" name="Google Shape;450;p34"/>
          <p:cNvGrpSpPr/>
          <p:nvPr/>
        </p:nvGrpSpPr>
        <p:grpSpPr>
          <a:xfrm>
            <a:off x="6605744" y="152838"/>
            <a:ext cx="2439867" cy="1080163"/>
            <a:chOff x="6605744" y="152838"/>
            <a:chExt cx="2439867" cy="1080163"/>
          </a:xfrm>
        </p:grpSpPr>
        <p:grpSp>
          <p:nvGrpSpPr>
            <p:cNvPr id="451" name="Google Shape;451;p34"/>
            <p:cNvGrpSpPr/>
            <p:nvPr/>
          </p:nvGrpSpPr>
          <p:grpSpPr>
            <a:xfrm>
              <a:off x="6605744" y="446200"/>
              <a:ext cx="2439867" cy="693784"/>
              <a:chOff x="6624425" y="2867204"/>
              <a:chExt cx="2370644" cy="674100"/>
            </a:xfrm>
          </p:grpSpPr>
          <p:sp>
            <p:nvSpPr>
              <p:cNvPr id="452" name="Google Shape;452;p34"/>
              <p:cNvSpPr/>
              <p:nvPr/>
            </p:nvSpPr>
            <p:spPr>
              <a:xfrm>
                <a:off x="7457869" y="2867204"/>
                <a:ext cx="1537200" cy="674100"/>
              </a:xfrm>
              <a:prstGeom prst="leftArrowCallout">
                <a:avLst>
                  <a:gd name="adj1" fmla="val 25000"/>
                  <a:gd name="adj2" fmla="val 25000"/>
                  <a:gd name="adj3" fmla="val 25000"/>
                  <a:gd name="adj4" fmla="val 64977"/>
                </a:avLst>
              </a:prstGeom>
              <a:solidFill>
                <a:srgbClr val="E13288"/>
              </a:solidFill>
              <a:ln w="98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8821" dist="19607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4100" tIns="94100" rIns="94100" bIns="941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sv-SE" sz="1029">
                    <a:solidFill>
                      <a:srgbClr val="FFFFFF"/>
                    </a:solidFill>
                    <a:latin typeface="Lexend Light"/>
                    <a:ea typeface="Lexend Light"/>
                    <a:cs typeface="Lexend Light"/>
                    <a:sym typeface="Lexend Light"/>
                  </a:rPr>
                  <a:t>Döp ev. din genväg och klicka på skapa.</a:t>
                </a:r>
                <a:endParaRPr sz="1029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453" name="Google Shape;453;p34"/>
              <p:cNvSpPr/>
              <p:nvPr/>
            </p:nvSpPr>
            <p:spPr>
              <a:xfrm>
                <a:off x="6624425" y="3138025"/>
                <a:ext cx="1165800" cy="238500"/>
              </a:xfrm>
              <a:prstGeom prst="roundRect">
                <a:avLst>
                  <a:gd name="adj" fmla="val 16667"/>
                </a:avLst>
              </a:prstGeom>
              <a:noFill/>
              <a:ln w="9800" cap="flat" cmpd="sng">
                <a:solidFill>
                  <a:srgbClr val="E1328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4100" tIns="94100" rIns="94100" bIns="941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4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4" name="Google Shape;454;p34"/>
            <p:cNvSpPr/>
            <p:nvPr/>
          </p:nvSpPr>
          <p:spPr>
            <a:xfrm>
              <a:off x="7294246" y="1043401"/>
              <a:ext cx="301200" cy="189600"/>
            </a:xfrm>
            <a:prstGeom prst="roundRect">
              <a:avLst>
                <a:gd name="adj" fmla="val 16667"/>
              </a:avLst>
            </a:prstGeom>
            <a:noFill/>
            <a:ln w="9800" cap="flat" cmpd="sng">
              <a:solidFill>
                <a:srgbClr val="E132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4100" tIns="94100" rIns="94100" bIns="941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4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34"/>
            <p:cNvSpPr/>
            <p:nvPr/>
          </p:nvSpPr>
          <p:spPr>
            <a:xfrm>
              <a:off x="7611296" y="152838"/>
              <a:ext cx="526800" cy="493200"/>
            </a:xfrm>
            <a:prstGeom prst="ellipse">
              <a:avLst/>
            </a:prstGeom>
            <a:solidFill>
              <a:srgbClr val="4A4E9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5.</a:t>
              </a:r>
              <a:endParaRPr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</p:grpSp>
      <p:grpSp>
        <p:nvGrpSpPr>
          <p:cNvPr id="456" name="Google Shape;456;p34"/>
          <p:cNvGrpSpPr/>
          <p:nvPr/>
        </p:nvGrpSpPr>
        <p:grpSpPr>
          <a:xfrm>
            <a:off x="6621492" y="3332375"/>
            <a:ext cx="2200987" cy="1117975"/>
            <a:chOff x="6621625" y="3332375"/>
            <a:chExt cx="2081115" cy="1117975"/>
          </a:xfrm>
        </p:grpSpPr>
        <p:grpSp>
          <p:nvGrpSpPr>
            <p:cNvPr id="457" name="Google Shape;457;p34"/>
            <p:cNvGrpSpPr/>
            <p:nvPr/>
          </p:nvGrpSpPr>
          <p:grpSpPr>
            <a:xfrm>
              <a:off x="6621625" y="3332375"/>
              <a:ext cx="1948975" cy="798900"/>
              <a:chOff x="8128600" y="590300"/>
              <a:chExt cx="1948975" cy="798900"/>
            </a:xfrm>
          </p:grpSpPr>
          <p:sp>
            <p:nvSpPr>
              <p:cNvPr id="458" name="Google Shape;458;p34"/>
              <p:cNvSpPr/>
              <p:nvPr/>
            </p:nvSpPr>
            <p:spPr>
              <a:xfrm>
                <a:off x="8423375" y="590300"/>
                <a:ext cx="1654200" cy="798900"/>
              </a:xfrm>
              <a:prstGeom prst="leftArrowCallout">
                <a:avLst>
                  <a:gd name="adj1" fmla="val 25000"/>
                  <a:gd name="adj2" fmla="val 25000"/>
                  <a:gd name="adj3" fmla="val 25000"/>
                  <a:gd name="adj4" fmla="val 64977"/>
                </a:avLst>
              </a:prstGeom>
              <a:solidFill>
                <a:srgbClr val="E1328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sv-SE" sz="1000">
                    <a:solidFill>
                      <a:srgbClr val="FFFFFF"/>
                    </a:solidFill>
                    <a:latin typeface="Lexend Light"/>
                    <a:ea typeface="Lexend Light"/>
                    <a:cs typeface="Lexend Light"/>
                    <a:sym typeface="Lexend Light"/>
                  </a:rPr>
                  <a:t>Dra genvägen till aktivitetsfältet.</a:t>
                </a:r>
                <a:endParaRPr sz="10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459" name="Google Shape;459;p34"/>
              <p:cNvSpPr/>
              <p:nvPr/>
            </p:nvSpPr>
            <p:spPr>
              <a:xfrm>
                <a:off x="8128600" y="854325"/>
                <a:ext cx="264000" cy="2322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E1328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0" name="Google Shape;460;p34"/>
            <p:cNvSpPr/>
            <p:nvPr/>
          </p:nvSpPr>
          <p:spPr>
            <a:xfrm>
              <a:off x="8219140" y="3957150"/>
              <a:ext cx="483600" cy="493200"/>
            </a:xfrm>
            <a:prstGeom prst="ellipse">
              <a:avLst/>
            </a:prstGeom>
            <a:solidFill>
              <a:srgbClr val="4A4E9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6.</a:t>
              </a:r>
              <a:endParaRPr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</p:grpSp>
      <p:sp>
        <p:nvSpPr>
          <p:cNvPr id="461" name="Google Shape;461;p34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Fler manualer hittar du på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sv-SE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11"/>
              </a:rPr>
              <a:t>Organisera presentationer och manualer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35"/>
          <p:cNvPicPr preferRelativeResize="0"/>
          <p:nvPr/>
        </p:nvPicPr>
        <p:blipFill rotWithShape="1">
          <a:blip r:embed="rId3">
            <a:alphaModFix/>
          </a:blip>
          <a:srcRect b="11441"/>
          <a:stretch/>
        </p:blipFill>
        <p:spPr>
          <a:xfrm>
            <a:off x="325800" y="2375638"/>
            <a:ext cx="2383350" cy="18335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7" name="Google Shape;467;p35"/>
          <p:cNvPicPr preferRelativeResize="0"/>
          <p:nvPr/>
        </p:nvPicPr>
        <p:blipFill rotWithShape="1">
          <a:blip r:embed="rId4">
            <a:alphaModFix/>
          </a:blip>
          <a:srcRect l="35337"/>
          <a:stretch/>
        </p:blipFill>
        <p:spPr>
          <a:xfrm>
            <a:off x="3107750" y="1053988"/>
            <a:ext cx="1337701" cy="167119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8" name="Google Shape;46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1675" y="948288"/>
            <a:ext cx="3040626" cy="21353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69" name="Google Shape;469;p35"/>
          <p:cNvSpPr/>
          <p:nvPr/>
        </p:nvSpPr>
        <p:spPr>
          <a:xfrm rot="367">
            <a:off x="-2520650" y="450"/>
            <a:ext cx="8429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35"/>
          <p:cNvSpPr txBox="1"/>
          <p:nvPr/>
        </p:nvSpPr>
        <p:spPr>
          <a:xfrm>
            <a:off x="347250" y="30175"/>
            <a:ext cx="6759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9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Windows 11 - Snap layouts</a:t>
            </a:r>
            <a:endParaRPr sz="19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71" name="Google Shape;471;p35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472" name="Google Shape;472;p35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473" name="Google Shape;473;p35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74" name="Google Shape;474;p35" title="AVM_NY_logo_ vit Liggande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5" name="Google Shape;475;p35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476" name="Google Shape;476;p35"/>
          <p:cNvGrpSpPr/>
          <p:nvPr/>
        </p:nvGrpSpPr>
        <p:grpSpPr>
          <a:xfrm>
            <a:off x="75943" y="1056756"/>
            <a:ext cx="1383475" cy="1004547"/>
            <a:chOff x="139750" y="3145000"/>
            <a:chExt cx="1560075" cy="1132650"/>
          </a:xfrm>
        </p:grpSpPr>
        <p:sp>
          <p:nvSpPr>
            <p:cNvPr id="477" name="Google Shape;477;p35"/>
            <p:cNvSpPr/>
            <p:nvPr/>
          </p:nvSpPr>
          <p:spPr>
            <a:xfrm>
              <a:off x="312025" y="3331450"/>
              <a:ext cx="1387800" cy="946200"/>
            </a:xfrm>
            <a:prstGeom prst="roundRect">
              <a:avLst>
                <a:gd name="adj" fmla="val 16667"/>
              </a:avLst>
            </a:prstGeom>
            <a:solidFill>
              <a:srgbClr val="E13288"/>
            </a:solidFill>
            <a:ln w="84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684" dist="1689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81075" tIns="81075" rIns="81075" bIns="810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886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Öppna ett fönster i din webbläsare.</a:t>
              </a:r>
              <a:endParaRPr sz="886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78" name="Google Shape;478;p35"/>
            <p:cNvSpPr/>
            <p:nvPr/>
          </p:nvSpPr>
          <p:spPr>
            <a:xfrm>
              <a:off x="139750" y="3145000"/>
              <a:ext cx="493200" cy="493200"/>
            </a:xfrm>
            <a:prstGeom prst="ellipse">
              <a:avLst/>
            </a:prstGeom>
            <a:solidFill>
              <a:srgbClr val="4A4E9B"/>
            </a:solidFill>
            <a:ln w="84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684" dist="1689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81075" tIns="81075" rIns="81075" bIns="810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241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1.</a:t>
              </a:r>
              <a:endParaRPr sz="1241"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</p:grpSp>
      <p:grpSp>
        <p:nvGrpSpPr>
          <p:cNvPr id="479" name="Google Shape;479;p35"/>
          <p:cNvGrpSpPr/>
          <p:nvPr/>
        </p:nvGrpSpPr>
        <p:grpSpPr>
          <a:xfrm>
            <a:off x="1082875" y="2372975"/>
            <a:ext cx="1967800" cy="1211700"/>
            <a:chOff x="1994425" y="1286025"/>
            <a:chExt cx="1967800" cy="1211700"/>
          </a:xfrm>
        </p:grpSpPr>
        <p:sp>
          <p:nvSpPr>
            <p:cNvPr id="480" name="Google Shape;480;p35"/>
            <p:cNvSpPr/>
            <p:nvPr/>
          </p:nvSpPr>
          <p:spPr>
            <a:xfrm>
              <a:off x="2214725" y="1524525"/>
              <a:ext cx="1747500" cy="973200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E1328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000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Håll över maximeringsknappen. Då får du upp olika Snap layouts.</a:t>
              </a:r>
              <a:endParaRPr sz="10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81" name="Google Shape;481;p35"/>
            <p:cNvSpPr/>
            <p:nvPr/>
          </p:nvSpPr>
          <p:spPr>
            <a:xfrm>
              <a:off x="1994425" y="1524525"/>
              <a:ext cx="493200" cy="493200"/>
            </a:xfrm>
            <a:prstGeom prst="ellipse">
              <a:avLst/>
            </a:prstGeom>
            <a:solidFill>
              <a:srgbClr val="4A4E9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2.</a:t>
              </a:r>
              <a:endParaRPr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sp>
          <p:nvSpPr>
            <p:cNvPr id="482" name="Google Shape;482;p35"/>
            <p:cNvSpPr/>
            <p:nvPr/>
          </p:nvSpPr>
          <p:spPr>
            <a:xfrm>
              <a:off x="3025352" y="1286025"/>
              <a:ext cx="264300" cy="2385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E132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3" name="Google Shape;483;p35"/>
          <p:cNvGrpSpPr/>
          <p:nvPr/>
        </p:nvGrpSpPr>
        <p:grpSpPr>
          <a:xfrm>
            <a:off x="3187575" y="1286350"/>
            <a:ext cx="2517200" cy="1086625"/>
            <a:chOff x="3187575" y="1286350"/>
            <a:chExt cx="2517200" cy="1086625"/>
          </a:xfrm>
        </p:grpSpPr>
        <p:grpSp>
          <p:nvGrpSpPr>
            <p:cNvPr id="484" name="Google Shape;484;p35"/>
            <p:cNvGrpSpPr/>
            <p:nvPr/>
          </p:nvGrpSpPr>
          <p:grpSpPr>
            <a:xfrm>
              <a:off x="3187575" y="1574075"/>
              <a:ext cx="2517200" cy="798900"/>
              <a:chOff x="7337000" y="1115775"/>
              <a:chExt cx="2517200" cy="798900"/>
            </a:xfrm>
          </p:grpSpPr>
          <p:sp>
            <p:nvSpPr>
              <p:cNvPr id="485" name="Google Shape;485;p35"/>
              <p:cNvSpPr/>
              <p:nvPr/>
            </p:nvSpPr>
            <p:spPr>
              <a:xfrm>
                <a:off x="7865800" y="1115775"/>
                <a:ext cx="1988400" cy="798900"/>
              </a:xfrm>
              <a:prstGeom prst="leftArrowCallout">
                <a:avLst>
                  <a:gd name="adj1" fmla="val 25000"/>
                  <a:gd name="adj2" fmla="val 25000"/>
                  <a:gd name="adj3" fmla="val 25000"/>
                  <a:gd name="adj4" fmla="val 64977"/>
                </a:avLst>
              </a:prstGeom>
              <a:solidFill>
                <a:srgbClr val="E1328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sv-SE" sz="1000">
                    <a:solidFill>
                      <a:srgbClr val="FFFFFF"/>
                    </a:solidFill>
                    <a:latin typeface="Lexend Light"/>
                    <a:ea typeface="Lexend Light"/>
                    <a:cs typeface="Lexend Light"/>
                    <a:sym typeface="Lexend Light"/>
                  </a:rPr>
                  <a:t>Välj en layout. Klicka på den ruta i layouten där du vill placera ditt fönster. </a:t>
                </a:r>
                <a:endParaRPr sz="10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486" name="Google Shape;486;p35"/>
              <p:cNvSpPr/>
              <p:nvPr/>
            </p:nvSpPr>
            <p:spPr>
              <a:xfrm>
                <a:off x="7337000" y="1234975"/>
                <a:ext cx="388200" cy="4770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rgbClr val="E1328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87" name="Google Shape;487;p35"/>
            <p:cNvSpPr/>
            <p:nvPr/>
          </p:nvSpPr>
          <p:spPr>
            <a:xfrm>
              <a:off x="4094050" y="1286350"/>
              <a:ext cx="493200" cy="493200"/>
            </a:xfrm>
            <a:prstGeom prst="ellipse">
              <a:avLst/>
            </a:prstGeom>
            <a:solidFill>
              <a:srgbClr val="4A4E9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3.</a:t>
              </a:r>
              <a:endParaRPr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</p:grpSp>
      <p:pic>
        <p:nvPicPr>
          <p:cNvPr id="488" name="Google Shape;48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1675" y="951050"/>
            <a:ext cx="3040626" cy="2135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9" name="Google Shape;489;p35"/>
          <p:cNvGrpSpPr/>
          <p:nvPr/>
        </p:nvGrpSpPr>
        <p:grpSpPr>
          <a:xfrm>
            <a:off x="6613050" y="894925"/>
            <a:ext cx="2330092" cy="3378575"/>
            <a:chOff x="2302925" y="-983750"/>
            <a:chExt cx="2330092" cy="3378575"/>
          </a:xfrm>
        </p:grpSpPr>
        <p:sp>
          <p:nvSpPr>
            <p:cNvPr id="490" name="Google Shape;490;p35"/>
            <p:cNvSpPr/>
            <p:nvPr/>
          </p:nvSpPr>
          <p:spPr>
            <a:xfrm>
              <a:off x="2561275" y="1147425"/>
              <a:ext cx="2010900" cy="1247400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E1328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000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Windows visar nu dina andra öppna fönster. Klicka på ett fönster för att fylla nästa tomma ruta i layouten.</a:t>
              </a:r>
              <a:endParaRPr sz="10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2302925" y="1207725"/>
              <a:ext cx="493200" cy="493200"/>
            </a:xfrm>
            <a:prstGeom prst="ellipse">
              <a:avLst/>
            </a:prstGeom>
            <a:solidFill>
              <a:srgbClr val="4A4E9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>
                  <a:solidFill>
                    <a:srgbClr val="FFFFFF"/>
                  </a:solidFill>
                  <a:latin typeface="Lexend Light"/>
                  <a:ea typeface="Lexend Light"/>
                  <a:cs typeface="Lexend Light"/>
                  <a:sym typeface="Lexend Light"/>
                </a:rPr>
                <a:t>4.</a:t>
              </a:r>
              <a:endParaRPr>
                <a:solidFill>
                  <a:srgbClr val="FFFFFF"/>
                </a:solidFill>
                <a:latin typeface="Lexend Light"/>
                <a:ea typeface="Lexend Light"/>
                <a:cs typeface="Lexend Light"/>
                <a:sym typeface="Lexend Light"/>
              </a:endParaRPr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3498417" y="-983750"/>
              <a:ext cx="1134600" cy="22557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E132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3" name="Google Shape;493;p35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Fler manualer hittar du på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sv-SE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7"/>
              </a:rPr>
              <a:t>Organisera presentationer och manualer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6"/>
          <p:cNvSpPr/>
          <p:nvPr/>
        </p:nvSpPr>
        <p:spPr>
          <a:xfrm rot="409">
            <a:off x="1846250" y="608125"/>
            <a:ext cx="5038500" cy="29148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36"/>
          <p:cNvSpPr txBox="1">
            <a:spLocks noGrp="1"/>
          </p:cNvSpPr>
          <p:nvPr>
            <p:ph type="title"/>
          </p:nvPr>
        </p:nvSpPr>
        <p:spPr>
          <a:xfrm>
            <a:off x="1846250" y="1666225"/>
            <a:ext cx="5038500" cy="798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 </a:t>
            </a:r>
            <a:br>
              <a:rPr lang="sv-SE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r>
              <a:rPr lang="sv-SE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webbläsaren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500" name="Google Shape;500;p36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501" name="Google Shape;501;p36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502" name="Google Shape;502;p36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3" name="Google Shape;503;p36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4" name="Google Shape;504;p36"/>
          <p:cNvSpPr txBox="1"/>
          <p:nvPr/>
        </p:nvSpPr>
        <p:spPr>
          <a:xfrm>
            <a:off x="0" y="4650300"/>
            <a:ext cx="1934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"/>
          </a:p>
        </p:txBody>
      </p:sp>
      <p:pic>
        <p:nvPicPr>
          <p:cNvPr id="505" name="Google Shape;505;p36" title="browser-blu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1875" y="1999425"/>
            <a:ext cx="1954450" cy="195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6" title="bookmark-lightpin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1900" y="2384325"/>
            <a:ext cx="1954450" cy="195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7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37"/>
          <p:cNvSpPr txBox="1"/>
          <p:nvPr/>
        </p:nvSpPr>
        <p:spPr>
          <a:xfrm>
            <a:off x="347250" y="30175"/>
            <a:ext cx="675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4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 webbläsaren</a:t>
            </a:r>
            <a:endParaRPr sz="24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513" name="Google Shape;513;p37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514" name="Google Shape;514;p37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515" name="Google Shape;515;p37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16" name="Google Shape;516;p37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7" name="Google Shape;517;p37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518" name="Google Shape;518;p37"/>
          <p:cNvSpPr txBox="1"/>
          <p:nvPr/>
        </p:nvSpPr>
        <p:spPr>
          <a:xfrm>
            <a:off x="347250" y="1197800"/>
            <a:ext cx="65577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●"/>
            </a:pPr>
            <a:r>
              <a:rPr lang="sv-SE">
                <a:latin typeface="Lexend Light"/>
                <a:ea typeface="Lexend Light"/>
                <a:cs typeface="Lexend Light"/>
                <a:sym typeface="Lexend Light"/>
              </a:rPr>
              <a:t>Spara </a:t>
            </a:r>
            <a:r>
              <a:rPr lang="sv-SE" b="1">
                <a:latin typeface="Lexend"/>
                <a:ea typeface="Lexend"/>
                <a:cs typeface="Lexend"/>
                <a:sym typeface="Lexend"/>
              </a:rPr>
              <a:t>bokmärken</a:t>
            </a:r>
            <a:r>
              <a:rPr lang="sv-SE">
                <a:latin typeface="Lexend Light"/>
                <a:ea typeface="Lexend Light"/>
                <a:cs typeface="Lexend Light"/>
                <a:sym typeface="Lexend Light"/>
              </a:rPr>
              <a:t>/</a:t>
            </a:r>
            <a:r>
              <a:rPr lang="sv-SE" b="1">
                <a:latin typeface="Lexend"/>
                <a:ea typeface="Lexend"/>
                <a:cs typeface="Lexend"/>
                <a:sym typeface="Lexend"/>
              </a:rPr>
              <a:t>favoriter</a:t>
            </a:r>
            <a:r>
              <a:rPr lang="sv-SE">
                <a:latin typeface="Lexend Light"/>
                <a:ea typeface="Lexend Light"/>
                <a:cs typeface="Lexend Light"/>
                <a:sym typeface="Lexend Light"/>
              </a:rPr>
              <a:t> i webbläsaren för att snabbt hitta tillbaka.</a:t>
            </a:r>
            <a:br>
              <a:rPr lang="sv-SE">
                <a:latin typeface="Lexend Light"/>
                <a:ea typeface="Lexend Light"/>
                <a:cs typeface="Lexend Light"/>
                <a:sym typeface="Lexend Light"/>
              </a:rPr>
            </a:b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sv-SE" b="1">
                <a:latin typeface="Lexend"/>
                <a:ea typeface="Lexend"/>
                <a:cs typeface="Lexend"/>
                <a:sym typeface="Lexend"/>
              </a:rPr>
              <a:t>Flikgrupper</a:t>
            </a:r>
            <a:r>
              <a:rPr lang="sv-SE">
                <a:latin typeface="Lexend Light"/>
                <a:ea typeface="Lexend Light"/>
                <a:cs typeface="Lexend Light"/>
                <a:sym typeface="Lexend Light"/>
              </a:rPr>
              <a:t>/</a:t>
            </a:r>
            <a:r>
              <a:rPr lang="sv-SE" b="1">
                <a:latin typeface="Lexend"/>
                <a:ea typeface="Lexend"/>
                <a:cs typeface="Lexend"/>
                <a:sym typeface="Lexend"/>
              </a:rPr>
              <a:t>samlingar</a:t>
            </a:r>
            <a:r>
              <a:rPr lang="sv-SE">
                <a:latin typeface="Lexend Light"/>
                <a:ea typeface="Lexend Light"/>
                <a:cs typeface="Lexend Light"/>
                <a:sym typeface="Lexend Light"/>
              </a:rPr>
              <a:t> för att hålla struktur i webbläsaren.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sv-SE">
                <a:latin typeface="Lexend Light"/>
                <a:ea typeface="Lexend Light"/>
                <a:cs typeface="Lexend Light"/>
                <a:sym typeface="Lexend Light"/>
              </a:rPr>
            </a:b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8"/>
          <p:cNvSpPr/>
          <p:nvPr/>
        </p:nvSpPr>
        <p:spPr>
          <a:xfrm rot="375">
            <a:off x="-28081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38"/>
          <p:cNvSpPr txBox="1">
            <a:spLocks noGrp="1"/>
          </p:cNvSpPr>
          <p:nvPr>
            <p:ph type="title"/>
          </p:nvPr>
        </p:nvSpPr>
        <p:spPr>
          <a:xfrm>
            <a:off x="259975" y="10200"/>
            <a:ext cx="4964700" cy="77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3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Chrome - Spara bokmärke</a:t>
            </a:r>
            <a:endParaRPr sz="3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525" name="Google Shape;525;p38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526" name="Google Shape;526;p38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527" name="Google Shape;527;p38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28" name="Google Shape;528;p38" title="AVM_NY_logo_ vit Liggande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9" name="Google Shape;529;p38"/>
          <p:cNvSpPr txBox="1"/>
          <p:nvPr/>
        </p:nvSpPr>
        <p:spPr>
          <a:xfrm>
            <a:off x="0" y="4650300"/>
            <a:ext cx="1957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"/>
          </a:p>
        </p:txBody>
      </p:sp>
      <p:sp>
        <p:nvSpPr>
          <p:cNvPr id="530" name="Google Shape;530;p38"/>
          <p:cNvSpPr txBox="1"/>
          <p:nvPr/>
        </p:nvSpPr>
        <p:spPr>
          <a:xfrm>
            <a:off x="5449950" y="4727550"/>
            <a:ext cx="237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532" name="Google Shape;532;p38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Fler manualer hittar du på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sv-SE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6"/>
              </a:rPr>
              <a:t>Organisera presentationer och manualer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" name="Chrome Spara bokmärken">
            <a:hlinkClick r:id="" action="ppaction://media"/>
            <a:extLst>
              <a:ext uri="{FF2B5EF4-FFF2-40B4-BE49-F238E27FC236}">
                <a16:creationId xmlns:a16="http://schemas.microsoft.com/office/drawing/2014/main" id="{3D10A4CE-F6B1-4F7F-8FC4-DA3A337C86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30977" y="971585"/>
            <a:ext cx="5482045" cy="3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4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9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39"/>
          <p:cNvSpPr txBox="1"/>
          <p:nvPr/>
        </p:nvSpPr>
        <p:spPr>
          <a:xfrm>
            <a:off x="347250" y="30175"/>
            <a:ext cx="6759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Edge - spara favorit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539" name="Google Shape;539;p39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540" name="Google Shape;540;p39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541" name="Google Shape;541;p39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2" name="Google Shape;542;p39" title="AVM_NY_logo_ vit Liggande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3" name="Google Shape;543;p39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545" name="Google Shape;545;p39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Fler manualer hittar du på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sv-SE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6"/>
              </a:rPr>
              <a:t>Organisera presentationer och manualer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" name="Edge Spara favoriter">
            <a:hlinkClick r:id="" action="ppaction://media"/>
            <a:extLst>
              <a:ext uri="{FF2B5EF4-FFF2-40B4-BE49-F238E27FC236}">
                <a16:creationId xmlns:a16="http://schemas.microsoft.com/office/drawing/2014/main" id="{982FC0BC-4815-4558-B8D4-88E5A7B40B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09213" y="898651"/>
            <a:ext cx="5525573" cy="3225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0"/>
          <p:cNvSpPr/>
          <p:nvPr/>
        </p:nvSpPr>
        <p:spPr>
          <a:xfrm rot="409">
            <a:off x="1846250" y="608125"/>
            <a:ext cx="5038500" cy="29148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40"/>
          <p:cNvSpPr txBox="1">
            <a:spLocks noGrp="1"/>
          </p:cNvSpPr>
          <p:nvPr>
            <p:ph type="title"/>
          </p:nvPr>
        </p:nvSpPr>
        <p:spPr>
          <a:xfrm>
            <a:off x="1891550" y="1574250"/>
            <a:ext cx="5038500" cy="798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Kortkommandon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552" name="Google Shape;552;p40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553" name="Google Shape;553;p40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554" name="Google Shape;554;p40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5" name="Google Shape;555;p40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6" name="Google Shape;556;p40"/>
          <p:cNvSpPr txBox="1"/>
          <p:nvPr/>
        </p:nvSpPr>
        <p:spPr>
          <a:xfrm>
            <a:off x="0" y="4650300"/>
            <a:ext cx="1934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"/>
          </a:p>
        </p:txBody>
      </p:sp>
      <p:pic>
        <p:nvPicPr>
          <p:cNvPr id="557" name="Google Shape;557;p40" title="shortcommands-blu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8250" y="2187275"/>
            <a:ext cx="1532700" cy="153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41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41"/>
          <p:cNvSpPr txBox="1"/>
          <p:nvPr/>
        </p:nvSpPr>
        <p:spPr>
          <a:xfrm>
            <a:off x="347250" y="30175"/>
            <a:ext cx="6759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Kortkommandon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564" name="Google Shape;564;p41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565" name="Google Shape;565;p41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566" name="Google Shape;566;p41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67" name="Google Shape;567;p41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8" name="Google Shape;568;p41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569" name="Google Shape;569;p41"/>
          <p:cNvSpPr txBox="1"/>
          <p:nvPr/>
        </p:nvSpPr>
        <p:spPr>
          <a:xfrm>
            <a:off x="347250" y="1197800"/>
            <a:ext cx="6470100" cy="3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●"/>
            </a:pPr>
            <a:r>
              <a:rPr lang="sv-SE">
                <a:latin typeface="Lexend"/>
                <a:ea typeface="Lexend"/>
                <a:cs typeface="Lexend"/>
                <a:sym typeface="Lexend"/>
              </a:rPr>
              <a:t>Du trycker på flera tangenter samtidigt för att snabbt göra något, som att kopiera text/bild (Ctrl + C) eller klistra in (Ctrl + V).</a:t>
            </a:r>
            <a:br>
              <a:rPr lang="sv-SE">
                <a:latin typeface="Lexend"/>
                <a:ea typeface="Lexend"/>
                <a:cs typeface="Lexend"/>
                <a:sym typeface="Lexend"/>
              </a:rPr>
            </a:b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●"/>
            </a:pPr>
            <a:r>
              <a:rPr lang="sv-SE">
                <a:latin typeface="Lexend"/>
                <a:ea typeface="Lexend"/>
                <a:cs typeface="Lexend"/>
                <a:sym typeface="Lexend"/>
              </a:rPr>
              <a:t>“Ctrl + C “ betyder att man håller nere tangenten </a:t>
            </a:r>
            <a:r>
              <a:rPr lang="sv-SE" b="1">
                <a:latin typeface="Lexend"/>
                <a:ea typeface="Lexend"/>
                <a:cs typeface="Lexend"/>
                <a:sym typeface="Lexend"/>
              </a:rPr>
              <a:t>Ctrl tillsammans </a:t>
            </a:r>
            <a:r>
              <a:rPr lang="sv-SE">
                <a:latin typeface="Lexend"/>
                <a:ea typeface="Lexend"/>
                <a:cs typeface="Lexend"/>
                <a:sym typeface="Lexend"/>
              </a:rPr>
              <a:t>med tangenten </a:t>
            </a:r>
            <a:r>
              <a:rPr lang="sv-SE" b="1">
                <a:latin typeface="Lexend"/>
                <a:ea typeface="Lexend"/>
                <a:cs typeface="Lexend"/>
                <a:sym typeface="Lexend"/>
              </a:rPr>
              <a:t>C </a:t>
            </a:r>
            <a:r>
              <a:rPr lang="sv-SE">
                <a:latin typeface="Lexend"/>
                <a:ea typeface="Lexend"/>
                <a:cs typeface="Lexend"/>
                <a:sym typeface="Lexend"/>
              </a:rPr>
              <a:t>(kopiera).</a:t>
            </a:r>
            <a:br>
              <a:rPr lang="sv-SE">
                <a:latin typeface="Lexend"/>
                <a:ea typeface="Lexend"/>
                <a:cs typeface="Lexend"/>
                <a:sym typeface="Lexend"/>
              </a:rPr>
            </a:b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●"/>
            </a:pPr>
            <a:r>
              <a:rPr lang="sv-SE">
                <a:latin typeface="Lexend"/>
                <a:ea typeface="Lexend"/>
                <a:cs typeface="Lexend"/>
                <a:sym typeface="Lexend"/>
              </a:rPr>
              <a:t>Kortkommandon kan användas i 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○"/>
            </a:pPr>
            <a:r>
              <a:rPr lang="sv-SE">
                <a:latin typeface="Lexend"/>
                <a:ea typeface="Lexend"/>
                <a:cs typeface="Lexend"/>
                <a:sym typeface="Lexend"/>
              </a:rPr>
              <a:t>Webbläsare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○"/>
            </a:pPr>
            <a:r>
              <a:rPr lang="sv-SE">
                <a:latin typeface="Lexend"/>
                <a:ea typeface="Lexend"/>
                <a:cs typeface="Lexend"/>
                <a:sym typeface="Lexend"/>
              </a:rPr>
              <a:t>Olika program till exempel ordbehandlare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○"/>
            </a:pPr>
            <a:r>
              <a:rPr lang="sv-SE">
                <a:latin typeface="Lexend"/>
                <a:ea typeface="Lexend"/>
                <a:cs typeface="Lexend"/>
                <a:sym typeface="Lexend"/>
              </a:rPr>
              <a:t>Chromebook och pc (mac)</a:t>
            </a:r>
            <a:br>
              <a:rPr lang="sv-SE">
                <a:latin typeface="Lexend"/>
                <a:ea typeface="Lexend"/>
                <a:cs typeface="Lexend"/>
                <a:sym typeface="Lexend"/>
              </a:rPr>
            </a:b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0" name="Google Shape;570;p41"/>
          <p:cNvGrpSpPr/>
          <p:nvPr/>
        </p:nvGrpSpPr>
        <p:grpSpPr>
          <a:xfrm>
            <a:off x="7076125" y="1876275"/>
            <a:ext cx="1750399" cy="1088075"/>
            <a:chOff x="6695675" y="2124825"/>
            <a:chExt cx="1750399" cy="1088075"/>
          </a:xfrm>
        </p:grpSpPr>
        <p:pic>
          <p:nvPicPr>
            <p:cNvPr id="571" name="Google Shape;571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95675" y="2124825"/>
              <a:ext cx="1750399" cy="749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2" name="Google Shape;572;p41"/>
            <p:cNvSpPr txBox="1"/>
            <p:nvPr/>
          </p:nvSpPr>
          <p:spPr>
            <a:xfrm>
              <a:off x="6789675" y="2874200"/>
              <a:ext cx="1562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v-SE" sz="1000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Kortkommandot Ctrl + C</a:t>
              </a:r>
              <a:endParaRPr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6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2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42"/>
          <p:cNvSpPr txBox="1"/>
          <p:nvPr/>
        </p:nvSpPr>
        <p:spPr>
          <a:xfrm>
            <a:off x="347250" y="30175"/>
            <a:ext cx="6759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Tangentbord Chromebook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579" name="Google Shape;579;p42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580" name="Google Shape;580;p42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581" name="Google Shape;581;p42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82" name="Google Shape;582;p42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3" name="Google Shape;583;p42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584" name="Google Shape;58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0525" y="1650450"/>
            <a:ext cx="6056400" cy="2655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585" name="Google Shape;585;p42"/>
          <p:cNvSpPr/>
          <p:nvPr/>
        </p:nvSpPr>
        <p:spPr>
          <a:xfrm>
            <a:off x="2191525" y="3816450"/>
            <a:ext cx="796500" cy="3963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42"/>
          <p:cNvSpPr/>
          <p:nvPr/>
        </p:nvSpPr>
        <p:spPr>
          <a:xfrm>
            <a:off x="314500" y="3662350"/>
            <a:ext cx="1187100" cy="677100"/>
          </a:xfrm>
          <a:prstGeom prst="wedgeRoundRectCallout">
            <a:avLst>
              <a:gd name="adj1" fmla="val 114938"/>
              <a:gd name="adj2" fmla="val 6934"/>
              <a:gd name="adj3" fmla="val 0"/>
            </a:avLst>
          </a:prstGeom>
          <a:solidFill>
            <a:srgbClr val="E1328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Control - förkortas ctrl</a:t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87" name="Google Shape;587;p42"/>
          <p:cNvSpPr/>
          <p:nvPr/>
        </p:nvSpPr>
        <p:spPr>
          <a:xfrm>
            <a:off x="2191525" y="3408700"/>
            <a:ext cx="796500" cy="3594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42"/>
          <p:cNvSpPr/>
          <p:nvPr/>
        </p:nvSpPr>
        <p:spPr>
          <a:xfrm>
            <a:off x="649275" y="3074175"/>
            <a:ext cx="852300" cy="502200"/>
          </a:xfrm>
          <a:prstGeom prst="wedgeRoundRectCallout">
            <a:avLst>
              <a:gd name="adj1" fmla="val 139854"/>
              <a:gd name="adj2" fmla="val 38834"/>
              <a:gd name="adj3" fmla="val 0"/>
            </a:avLst>
          </a:prstGeom>
          <a:solidFill>
            <a:srgbClr val="E1328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Shift</a:t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89" name="Google Shape;589;p42"/>
          <p:cNvSpPr/>
          <p:nvPr/>
        </p:nvSpPr>
        <p:spPr>
          <a:xfrm>
            <a:off x="4352200" y="2008700"/>
            <a:ext cx="507300" cy="2484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42"/>
          <p:cNvSpPr/>
          <p:nvPr/>
        </p:nvSpPr>
        <p:spPr>
          <a:xfrm>
            <a:off x="4220300" y="1247825"/>
            <a:ext cx="1187100" cy="527700"/>
          </a:xfrm>
          <a:prstGeom prst="wedgeRoundRectCallout">
            <a:avLst>
              <a:gd name="adj1" fmla="val -19432"/>
              <a:gd name="adj2" fmla="val 81689"/>
              <a:gd name="adj3" fmla="val 0"/>
            </a:avLst>
          </a:prstGeom>
          <a:solidFill>
            <a:srgbClr val="E1328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Visa fönster</a:t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91" name="Google Shape;591;p42"/>
          <p:cNvSpPr/>
          <p:nvPr/>
        </p:nvSpPr>
        <p:spPr>
          <a:xfrm>
            <a:off x="3018375" y="3816450"/>
            <a:ext cx="679500" cy="3963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42"/>
          <p:cNvSpPr/>
          <p:nvPr/>
        </p:nvSpPr>
        <p:spPr>
          <a:xfrm>
            <a:off x="4159425" y="3743500"/>
            <a:ext cx="1004400" cy="359400"/>
          </a:xfrm>
          <a:prstGeom prst="wedgeRoundRectCallout">
            <a:avLst>
              <a:gd name="adj1" fmla="val -97976"/>
              <a:gd name="adj2" fmla="val 36095"/>
              <a:gd name="adj3" fmla="val 0"/>
            </a:avLst>
          </a:prstGeom>
          <a:solidFill>
            <a:srgbClr val="E1328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Alt</a:t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93" name="Google Shape;593;p42"/>
          <p:cNvSpPr txBox="1"/>
          <p:nvPr/>
        </p:nvSpPr>
        <p:spPr>
          <a:xfrm>
            <a:off x="208350" y="823263"/>
            <a:ext cx="593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Tangenterna för kortkommando på tangentbordet: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94" name="Google Shape;594;p42"/>
          <p:cNvSpPr/>
          <p:nvPr/>
        </p:nvSpPr>
        <p:spPr>
          <a:xfrm>
            <a:off x="2150950" y="3019500"/>
            <a:ext cx="679500" cy="3594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42"/>
          <p:cNvSpPr/>
          <p:nvPr/>
        </p:nvSpPr>
        <p:spPr>
          <a:xfrm>
            <a:off x="116675" y="1948100"/>
            <a:ext cx="1653600" cy="1004700"/>
          </a:xfrm>
          <a:prstGeom prst="wedgeRoundRectCallout">
            <a:avLst>
              <a:gd name="adj1" fmla="val 85561"/>
              <a:gd name="adj2" fmla="val 70133"/>
              <a:gd name="adj3" fmla="val 0"/>
            </a:avLst>
          </a:prstGeom>
          <a:solidFill>
            <a:srgbClr val="E1328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Sök i Chromebook eller på internet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347250" y="30175"/>
            <a:ext cx="6759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Mappar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119" name="Google Shape;119;p16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120" name="Google Shape;120;p16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1" name="Google Shape;121;p16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" name="Google Shape;122;p16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347250" y="1197800"/>
            <a:ext cx="6557700" cy="23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3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Mappar:</a:t>
            </a:r>
            <a:endParaRPr sz="143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marR="0" lvl="0" indent="-3194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31"/>
              <a:buFont typeface="Lexend Light"/>
              <a:buChar char="●"/>
            </a:pPr>
            <a:r>
              <a:rPr lang="sv-SE" sz="143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Hitta material lättare</a:t>
            </a:r>
            <a:endParaRPr sz="143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marR="0" lvl="0" indent="-3194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31"/>
              <a:buFont typeface="Lexend Light"/>
              <a:buChar char="●"/>
            </a:pPr>
            <a:r>
              <a:rPr lang="sv-SE" sz="143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Bättre översikt</a:t>
            </a:r>
            <a:endParaRPr sz="143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marR="0" lvl="0" indent="-3194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31"/>
              <a:buFont typeface="Lexend Light"/>
              <a:buChar char="●"/>
            </a:pPr>
            <a:r>
              <a:rPr lang="sv-SE" sz="143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Använd olika färg på mapparna</a:t>
            </a:r>
            <a:endParaRPr sz="143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3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3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Tips:</a:t>
            </a:r>
            <a:br>
              <a:rPr lang="sv-SE" sz="143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r>
              <a:rPr lang="sv-SE" sz="143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Om du t.ex. ska skapa ett dokument i ämnet Naturkunskap, öppna först mappen för att sedan skapa dokumentet. Då hamnar dokumentet rätt från början</a:t>
            </a:r>
            <a:r>
              <a:rPr lang="sv-SE">
                <a:solidFill>
                  <a:srgbClr val="212121"/>
                </a:solidFill>
                <a:latin typeface="Lexend Light"/>
                <a:ea typeface="Lexend Light"/>
                <a:cs typeface="Lexend Light"/>
                <a:sym typeface="Lexend Light"/>
              </a:rPr>
              <a:t>.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4" name="Google Shape;124;p16" title="tabs-lightpin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279495">
            <a:off x="6901250" y="565100"/>
            <a:ext cx="1704675" cy="170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6" title="tabs-lightpin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99949">
            <a:off x="6720675" y="1074825"/>
            <a:ext cx="1704675" cy="170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 title="tabs-lightpink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15900">
            <a:off x="7008950" y="1660025"/>
            <a:ext cx="1704675" cy="170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43"/>
          <p:cNvPicPr preferRelativeResize="0"/>
          <p:nvPr/>
        </p:nvPicPr>
        <p:blipFill rotWithShape="1">
          <a:blip r:embed="rId3">
            <a:alphaModFix/>
          </a:blip>
          <a:srcRect r="685" b="40476"/>
          <a:stretch/>
        </p:blipFill>
        <p:spPr>
          <a:xfrm>
            <a:off x="778401" y="1190750"/>
            <a:ext cx="7264051" cy="3110064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43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43"/>
          <p:cNvSpPr txBox="1"/>
          <p:nvPr/>
        </p:nvSpPr>
        <p:spPr>
          <a:xfrm>
            <a:off x="347250" y="30175"/>
            <a:ext cx="6759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Tangentbord PC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603" name="Google Shape;603;p43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604" name="Google Shape;604;p43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605" name="Google Shape;605;p43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06" name="Google Shape;606;p43" title="AVM_NY_logo_ vit Liggande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7" name="Google Shape;607;p43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608" name="Google Shape;608;p43"/>
          <p:cNvSpPr/>
          <p:nvPr/>
        </p:nvSpPr>
        <p:spPr>
          <a:xfrm>
            <a:off x="933550" y="3674425"/>
            <a:ext cx="507300" cy="5277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43"/>
          <p:cNvSpPr/>
          <p:nvPr/>
        </p:nvSpPr>
        <p:spPr>
          <a:xfrm>
            <a:off x="1521725" y="4335875"/>
            <a:ext cx="1400100" cy="677100"/>
          </a:xfrm>
          <a:prstGeom prst="wedgeRoundRectCallout">
            <a:avLst>
              <a:gd name="adj1" fmla="val -68800"/>
              <a:gd name="adj2" fmla="val -79804"/>
              <a:gd name="adj3" fmla="val 0"/>
            </a:avLst>
          </a:prstGeom>
          <a:solidFill>
            <a:srgbClr val="E1328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3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Control - förkortas ctrl</a:t>
            </a:r>
            <a:endParaRPr sz="13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10" name="Google Shape;610;p43"/>
          <p:cNvSpPr/>
          <p:nvPr/>
        </p:nvSpPr>
        <p:spPr>
          <a:xfrm>
            <a:off x="997175" y="3215950"/>
            <a:ext cx="1187100" cy="3594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43"/>
          <p:cNvSpPr/>
          <p:nvPr/>
        </p:nvSpPr>
        <p:spPr>
          <a:xfrm>
            <a:off x="1055075" y="1953225"/>
            <a:ext cx="852300" cy="502200"/>
          </a:xfrm>
          <a:prstGeom prst="wedgeRoundRectCallout">
            <a:avLst>
              <a:gd name="adj1" fmla="val 9515"/>
              <a:gd name="adj2" fmla="val 207502"/>
              <a:gd name="adj3" fmla="val 0"/>
            </a:avLst>
          </a:prstGeom>
          <a:solidFill>
            <a:srgbClr val="E1328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Shift</a:t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12" name="Google Shape;612;p43"/>
          <p:cNvSpPr/>
          <p:nvPr/>
        </p:nvSpPr>
        <p:spPr>
          <a:xfrm>
            <a:off x="1983350" y="3672200"/>
            <a:ext cx="395700" cy="5277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43"/>
          <p:cNvSpPr/>
          <p:nvPr/>
        </p:nvSpPr>
        <p:spPr>
          <a:xfrm>
            <a:off x="2379050" y="2688250"/>
            <a:ext cx="1187100" cy="527700"/>
          </a:xfrm>
          <a:prstGeom prst="wedgeRoundRectCallout">
            <a:avLst>
              <a:gd name="adj1" fmla="val -60688"/>
              <a:gd name="adj2" fmla="val 126904"/>
              <a:gd name="adj3" fmla="val 0"/>
            </a:avLst>
          </a:prstGeom>
          <a:solidFill>
            <a:srgbClr val="E1328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Windows-tangenten</a:t>
            </a:r>
            <a:endParaRPr sz="15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14" name="Google Shape;614;p43"/>
          <p:cNvSpPr/>
          <p:nvPr/>
        </p:nvSpPr>
        <p:spPr>
          <a:xfrm>
            <a:off x="2457850" y="3674425"/>
            <a:ext cx="507300" cy="4932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1328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43"/>
          <p:cNvSpPr/>
          <p:nvPr/>
        </p:nvSpPr>
        <p:spPr>
          <a:xfrm>
            <a:off x="3413750" y="3616700"/>
            <a:ext cx="1004400" cy="359400"/>
          </a:xfrm>
          <a:prstGeom prst="wedgeRoundRectCallout">
            <a:avLst>
              <a:gd name="adj1" fmla="val -97976"/>
              <a:gd name="adj2" fmla="val 36095"/>
              <a:gd name="adj3" fmla="val 0"/>
            </a:avLst>
          </a:prstGeom>
          <a:solidFill>
            <a:srgbClr val="E1328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Alt</a:t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16" name="Google Shape;616;p43"/>
          <p:cNvSpPr/>
          <p:nvPr/>
        </p:nvSpPr>
        <p:spPr>
          <a:xfrm>
            <a:off x="1166675" y="3268900"/>
            <a:ext cx="228300" cy="253500"/>
          </a:xfrm>
          <a:prstGeom prst="upArrow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43"/>
          <p:cNvSpPr txBox="1"/>
          <p:nvPr/>
        </p:nvSpPr>
        <p:spPr>
          <a:xfrm>
            <a:off x="208350" y="823263"/>
            <a:ext cx="593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Tangenterna för kortkommando på tangentbordet: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4"/>
          <p:cNvSpPr/>
          <p:nvPr/>
        </p:nvSpPr>
        <p:spPr>
          <a:xfrm rot="320">
            <a:off x="-583025" y="300"/>
            <a:ext cx="64449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44"/>
          <p:cNvSpPr txBox="1">
            <a:spLocks noGrp="1"/>
          </p:cNvSpPr>
          <p:nvPr>
            <p:ph type="title"/>
          </p:nvPr>
        </p:nvSpPr>
        <p:spPr>
          <a:xfrm>
            <a:off x="80850" y="-29397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9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Uppgift - testa kortkommandon</a:t>
            </a:r>
            <a:endParaRPr sz="29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624" name="Google Shape;624;p44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625" name="Google Shape;625;p44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626" name="Google Shape;626;p44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27" name="Google Shape;627;p44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8" name="Google Shape;628;p44"/>
          <p:cNvSpPr txBox="1"/>
          <p:nvPr/>
        </p:nvSpPr>
        <p:spPr>
          <a:xfrm>
            <a:off x="0" y="4650300"/>
            <a:ext cx="1957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"/>
          </a:p>
        </p:txBody>
      </p:sp>
      <p:graphicFrame>
        <p:nvGraphicFramePr>
          <p:cNvPr id="629" name="Google Shape;629;p44"/>
          <p:cNvGraphicFramePr/>
          <p:nvPr/>
        </p:nvGraphicFramePr>
        <p:xfrm>
          <a:off x="2338038" y="859950"/>
          <a:ext cx="4439025" cy="3642360"/>
        </p:xfrm>
        <a:graphic>
          <a:graphicData uri="http://schemas.openxmlformats.org/drawingml/2006/table">
            <a:tbl>
              <a:tblPr>
                <a:solidFill>
                  <a:srgbClr val="FCFCFC"/>
                </a:solidFill>
                <a:tableStyleId>{93F45F5A-8D55-4284-901B-EA4A137C1768}</a:tableStyleId>
              </a:tblPr>
              <a:tblGrid>
                <a:gridCol w="2562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6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8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Öppna ny flik</a:t>
                      </a:r>
                      <a:endParaRPr sz="1000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Ctrl </a:t>
                      </a:r>
                      <a:r>
                        <a:rPr lang="sv-SE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+ </a:t>
                      </a:r>
                      <a:r>
                        <a:rPr lang="sv-SE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T</a:t>
                      </a:r>
                      <a:endParaRPr sz="1000" b="1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Stäng flik</a:t>
                      </a:r>
                      <a:endParaRPr sz="1000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Ctrl </a:t>
                      </a:r>
                      <a:r>
                        <a:rPr lang="sv-SE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+ </a:t>
                      </a:r>
                      <a:r>
                        <a:rPr lang="sv-SE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W</a:t>
                      </a:r>
                      <a:endParaRPr sz="1000" b="1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Växla mellan flikar</a:t>
                      </a:r>
                      <a:endParaRPr sz="1000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Ctrl </a:t>
                      </a:r>
                      <a:r>
                        <a:rPr lang="sv-SE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+ </a:t>
                      </a:r>
                      <a:r>
                        <a:rPr lang="sv-SE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Tab</a:t>
                      </a:r>
                      <a:endParaRPr sz="1000" b="1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Öppna senast stängd flik</a:t>
                      </a:r>
                      <a:endParaRPr sz="1000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Ctrl </a:t>
                      </a:r>
                      <a:r>
                        <a:rPr lang="sv-SE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+ </a:t>
                      </a:r>
                      <a:r>
                        <a:rPr lang="sv-SE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Shift </a:t>
                      </a:r>
                      <a:r>
                        <a:rPr lang="sv-SE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+ </a:t>
                      </a:r>
                      <a:r>
                        <a:rPr lang="sv-SE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T</a:t>
                      </a:r>
                      <a:endParaRPr sz="1000" b="1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Uppdatera webbsidan</a:t>
                      </a:r>
                      <a:endParaRPr sz="1000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F5</a:t>
                      </a:r>
                      <a:r>
                        <a:rPr lang="sv-SE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 för windows </a:t>
                      </a:r>
                      <a:endParaRPr sz="1000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Ctrl + R</a:t>
                      </a:r>
                      <a:r>
                        <a:rPr lang="sv-SE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 för chromebook</a:t>
                      </a:r>
                      <a:endParaRPr sz="1000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Zooma in/ut</a:t>
                      </a:r>
                      <a:endParaRPr sz="1000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Ctrl</a:t>
                      </a:r>
                      <a:r>
                        <a:rPr lang="sv-SE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 + </a:t>
                      </a:r>
                      <a:r>
                        <a:rPr lang="sv-SE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+</a:t>
                      </a:r>
                      <a:r>
                        <a:rPr lang="sv-SE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 / </a:t>
                      </a:r>
                      <a:r>
                        <a:rPr lang="sv-SE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–</a:t>
                      </a:r>
                      <a:endParaRPr sz="1000" b="1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Sök på webbsida</a:t>
                      </a:r>
                      <a:endParaRPr sz="1000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Ctrl </a:t>
                      </a:r>
                      <a:r>
                        <a:rPr lang="sv-SE" sz="1000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+</a:t>
                      </a:r>
                      <a:r>
                        <a:rPr lang="sv-SE" sz="1000" b="1">
                          <a:solidFill>
                            <a:srgbClr val="393538"/>
                          </a:solidFill>
                          <a:highlight>
                            <a:srgbClr val="FCFCFC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 F</a:t>
                      </a:r>
                      <a:endParaRPr sz="1000" b="1">
                        <a:solidFill>
                          <a:srgbClr val="393538"/>
                        </a:solidFill>
                        <a:highlight>
                          <a:srgbClr val="FCFCFC"/>
                        </a:highlight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30" name="Google Shape;630;p44"/>
          <p:cNvSpPr txBox="1"/>
          <p:nvPr/>
        </p:nvSpPr>
        <p:spPr>
          <a:xfrm>
            <a:off x="421250" y="798600"/>
            <a:ext cx="2921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Webbläsare</a:t>
            </a:r>
            <a:br>
              <a:rPr lang="sv-SE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lang="sv-SE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Chrome/Edge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31" name="Google Shape;631;p44"/>
          <p:cNvSpPr/>
          <p:nvPr/>
        </p:nvSpPr>
        <p:spPr>
          <a:xfrm rot="593">
            <a:off x="7157300" y="1920300"/>
            <a:ext cx="1738500" cy="13029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1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Tipsa varandra om era bästa kortkommandon!</a:t>
            </a:r>
            <a:endParaRPr sz="11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44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Fler kortkommandon hittar du på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sv-SE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4"/>
              </a:rPr>
              <a:t>Organisera kortkommandon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5"/>
          <p:cNvSpPr/>
          <p:nvPr/>
        </p:nvSpPr>
        <p:spPr>
          <a:xfrm rot="320">
            <a:off x="-583025" y="300"/>
            <a:ext cx="64449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45"/>
          <p:cNvSpPr txBox="1">
            <a:spLocks noGrp="1"/>
          </p:cNvSpPr>
          <p:nvPr>
            <p:ph type="title"/>
          </p:nvPr>
        </p:nvSpPr>
        <p:spPr>
          <a:xfrm>
            <a:off x="80850" y="-29397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9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Uppgift - testa kortkommandon</a:t>
            </a:r>
            <a:endParaRPr sz="29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639" name="Google Shape;639;p45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640" name="Google Shape;640;p45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641" name="Google Shape;641;p45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42" name="Google Shape;642;p45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3" name="Google Shape;643;p45"/>
          <p:cNvSpPr txBox="1"/>
          <p:nvPr/>
        </p:nvSpPr>
        <p:spPr>
          <a:xfrm>
            <a:off x="0" y="4650300"/>
            <a:ext cx="1957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"/>
          </a:p>
        </p:txBody>
      </p:sp>
      <p:graphicFrame>
        <p:nvGraphicFramePr>
          <p:cNvPr id="644" name="Google Shape;644;p45"/>
          <p:cNvGraphicFramePr/>
          <p:nvPr/>
        </p:nvGraphicFramePr>
        <p:xfrm>
          <a:off x="1704075" y="1139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{93F45F5A-8D55-4284-901B-EA4A137C1768}</a:tableStyleId>
              </a:tblPr>
              <a:tblGrid>
                <a:gridCol w="273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3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solidFill>
                          <a:srgbClr val="393538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100" b="1">
                          <a:solidFill>
                            <a:srgbClr val="393538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Windows</a:t>
                      </a:r>
                      <a:endParaRPr sz="1100" b="1">
                        <a:solidFill>
                          <a:srgbClr val="393538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100" b="1">
                          <a:solidFill>
                            <a:srgbClr val="393538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Chromebook</a:t>
                      </a:r>
                      <a:endParaRPr sz="1100" b="1">
                        <a:solidFill>
                          <a:srgbClr val="393538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100">
                          <a:solidFill>
                            <a:srgbClr val="393538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Växla mellan öppna program/fönster</a:t>
                      </a:r>
                      <a:endParaRPr sz="1100">
                        <a:solidFill>
                          <a:srgbClr val="393538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100">
                          <a:solidFill>
                            <a:srgbClr val="393538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Alt + Tab</a:t>
                      </a:r>
                      <a:endParaRPr sz="1100">
                        <a:solidFill>
                          <a:srgbClr val="393538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100">
                          <a:solidFill>
                            <a:srgbClr val="393538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Alt + Tab</a:t>
                      </a:r>
                      <a:endParaRPr sz="1100">
                        <a:solidFill>
                          <a:srgbClr val="393538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100">
                          <a:solidFill>
                            <a:srgbClr val="393538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Visa skrivbordet (minimera allt)</a:t>
                      </a:r>
                      <a:endParaRPr sz="1100">
                        <a:solidFill>
                          <a:srgbClr val="393538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100">
                          <a:solidFill>
                            <a:srgbClr val="393538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Windows + D</a:t>
                      </a:r>
                      <a:endParaRPr sz="1100">
                        <a:solidFill>
                          <a:srgbClr val="393538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100">
                          <a:solidFill>
                            <a:srgbClr val="393538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Shift + Alt + M</a:t>
                      </a:r>
                      <a:endParaRPr sz="1100">
                        <a:solidFill>
                          <a:srgbClr val="393538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100">
                          <a:solidFill>
                            <a:srgbClr val="393538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Visa alla öppna fönster (overview-läge)</a:t>
                      </a:r>
                      <a:endParaRPr sz="1100">
                        <a:solidFill>
                          <a:srgbClr val="393538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100">
                          <a:solidFill>
                            <a:srgbClr val="393538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–</a:t>
                      </a:r>
                      <a:endParaRPr sz="1100">
                        <a:solidFill>
                          <a:srgbClr val="393538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100">
                          <a:solidFill>
                            <a:srgbClr val="393538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Visa fönster-knappen </a:t>
                      </a:r>
                      <a:endParaRPr sz="1100">
                        <a:solidFill>
                          <a:srgbClr val="393538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100">
                          <a:solidFill>
                            <a:srgbClr val="393538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(ovanför 6:an)</a:t>
                      </a:r>
                      <a:endParaRPr sz="1100">
                        <a:solidFill>
                          <a:srgbClr val="393538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142875" marR="142875" marT="142875" marB="1428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45" name="Google Shape;645;p45"/>
          <p:cNvSpPr txBox="1"/>
          <p:nvPr/>
        </p:nvSpPr>
        <p:spPr>
          <a:xfrm>
            <a:off x="330150" y="931600"/>
            <a:ext cx="1627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500">
                <a:solidFill>
                  <a:srgbClr val="393538"/>
                </a:solidFill>
                <a:latin typeface="Lexend"/>
                <a:ea typeface="Lexend"/>
                <a:cs typeface="Lexend"/>
                <a:sym typeface="Lexend"/>
              </a:rPr>
              <a:t>Multitasking</a:t>
            </a:r>
            <a:endParaRPr sz="1500">
              <a:solidFill>
                <a:srgbClr val="393538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100"/>
              </a:spcAft>
              <a:buNone/>
            </a:pPr>
            <a:r>
              <a:rPr lang="sv-SE" sz="1200">
                <a:solidFill>
                  <a:srgbClr val="393538"/>
                </a:solidFill>
                <a:highlight>
                  <a:srgbClr val="F6F6F6"/>
                </a:highlight>
                <a:latin typeface="Lexend"/>
                <a:ea typeface="Lexend"/>
                <a:cs typeface="Lexend"/>
                <a:sym typeface="Lexend"/>
              </a:rPr>
              <a:t> </a:t>
            </a:r>
            <a:endParaRPr sz="1200">
              <a:solidFill>
                <a:srgbClr val="393538"/>
              </a:solidFill>
              <a:highlight>
                <a:srgbClr val="F6F6F6"/>
              </a:highlight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646" name="Google Shape;646;p45"/>
          <p:cNvPicPr preferRelativeResize="0"/>
          <p:nvPr/>
        </p:nvPicPr>
        <p:blipFill rotWithShape="1">
          <a:blip r:embed="rId4">
            <a:alphaModFix/>
          </a:blip>
          <a:srcRect l="42479" t="11384" r="49376" b="76059"/>
          <a:stretch/>
        </p:blipFill>
        <p:spPr>
          <a:xfrm>
            <a:off x="382525" y="2571750"/>
            <a:ext cx="614100" cy="4149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47" name="Google Shape;647;p45"/>
          <p:cNvPicPr preferRelativeResize="0"/>
          <p:nvPr/>
        </p:nvPicPr>
        <p:blipFill rotWithShape="1">
          <a:blip r:embed="rId5">
            <a:alphaModFix/>
          </a:blip>
          <a:srcRect l="15709" t="47429" r="77547" b="41585"/>
          <a:stretch/>
        </p:blipFill>
        <p:spPr>
          <a:xfrm>
            <a:off x="382525" y="1545041"/>
            <a:ext cx="493225" cy="5739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48" name="Google Shape;648;p45"/>
          <p:cNvSpPr txBox="1"/>
          <p:nvPr/>
        </p:nvSpPr>
        <p:spPr>
          <a:xfrm>
            <a:off x="330150" y="2053600"/>
            <a:ext cx="11142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Windows-tangenten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49" name="Google Shape;649;p45"/>
          <p:cNvSpPr txBox="1"/>
          <p:nvPr/>
        </p:nvSpPr>
        <p:spPr>
          <a:xfrm>
            <a:off x="357350" y="3021300"/>
            <a:ext cx="1182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Visa fönster-tangenten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50" name="Google Shape;650;p45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Fler kortkommandon hittar du på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sv-SE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6"/>
              </a:rPr>
              <a:t>Organisera kortkommandon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7"/>
          <p:cNvSpPr txBox="1"/>
          <p:nvPr/>
        </p:nvSpPr>
        <p:spPr>
          <a:xfrm>
            <a:off x="347250" y="30175"/>
            <a:ext cx="6759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Mappar - Google drive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134" name="Google Shape;134;p17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135" name="Google Shape;135;p17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6" name="Google Shape;136;p17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7" name="Google Shape;137;p17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38" name="Google Shape;138;p17"/>
          <p:cNvSpPr txBox="1"/>
          <p:nvPr/>
        </p:nvSpPr>
        <p:spPr>
          <a:xfrm>
            <a:off x="437875" y="865625"/>
            <a:ext cx="28989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5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Skapa ny mapp och byt färg</a:t>
            </a:r>
            <a:endParaRPr sz="15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17" title="Drive___Skapa_ny_mapp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1750" y="1241577"/>
            <a:ext cx="6440502" cy="319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8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8"/>
          <p:cNvSpPr txBox="1"/>
          <p:nvPr/>
        </p:nvSpPr>
        <p:spPr>
          <a:xfrm>
            <a:off x="347250" y="30175"/>
            <a:ext cx="6759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Mappar - One drive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46" name="Google Shape;146;p18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147" name="Google Shape;147;p18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148" name="Google Shape;148;p18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9" name="Google Shape;149;p18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0" name="Google Shape;150;p18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/>
          <p:nvPr/>
        </p:nvSpPr>
        <p:spPr>
          <a:xfrm rot="320">
            <a:off x="-583025" y="300"/>
            <a:ext cx="64449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9"/>
          <p:cNvSpPr txBox="1">
            <a:spLocks noGrp="1"/>
          </p:cNvSpPr>
          <p:nvPr>
            <p:ph type="title"/>
          </p:nvPr>
        </p:nvSpPr>
        <p:spPr>
          <a:xfrm>
            <a:off x="80850" y="-29397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Uppgift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57" name="Google Shape;157;p19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158" name="Google Shape;158;p19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159" name="Google Shape;159;p19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0" name="Google Shape;160;p19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1" name="Google Shape;161;p19"/>
          <p:cNvSpPr/>
          <p:nvPr/>
        </p:nvSpPr>
        <p:spPr>
          <a:xfrm rot="342">
            <a:off x="1552050" y="1320575"/>
            <a:ext cx="6039900" cy="29148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Skapa en mappstruktur för dina ämnen.</a:t>
            </a:r>
            <a:endParaRPr sz="17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9"/>
          <p:cNvSpPr txBox="1"/>
          <p:nvPr/>
        </p:nvSpPr>
        <p:spPr>
          <a:xfrm>
            <a:off x="0" y="4650300"/>
            <a:ext cx="1957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"/>
          </a:p>
        </p:txBody>
      </p:sp>
      <p:sp>
        <p:nvSpPr>
          <p:cNvPr id="163" name="Google Shape;163;p19"/>
          <p:cNvSpPr txBox="1"/>
          <p:nvPr/>
        </p:nvSpPr>
        <p:spPr>
          <a:xfrm>
            <a:off x="1909950" y="2439425"/>
            <a:ext cx="5324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64" name="Google Shape;164;p19"/>
          <p:cNvSpPr txBox="1"/>
          <p:nvPr/>
        </p:nvSpPr>
        <p:spPr>
          <a:xfrm>
            <a:off x="5449950" y="4727550"/>
            <a:ext cx="237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65" name="Google Shape;16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4975" y="451451"/>
            <a:ext cx="1442400" cy="13161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6" name="Google Shape;16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47195" y="1396375"/>
            <a:ext cx="1052100" cy="1381200"/>
          </a:xfrm>
          <a:prstGeom prst="roundRect">
            <a:avLst>
              <a:gd name="adj" fmla="val 16667"/>
            </a:avLst>
          </a:prstGeom>
          <a:solidFill>
            <a:srgbClr val="0A82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0"/>
          <p:cNvSpPr/>
          <p:nvPr/>
        </p:nvSpPr>
        <p:spPr>
          <a:xfrm rot="409">
            <a:off x="1846250" y="608125"/>
            <a:ext cx="5038500" cy="29148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0"/>
          <p:cNvSpPr txBox="1">
            <a:spLocks noGrp="1"/>
          </p:cNvSpPr>
          <p:nvPr>
            <p:ph type="title"/>
          </p:nvPr>
        </p:nvSpPr>
        <p:spPr>
          <a:xfrm>
            <a:off x="1891550" y="1574250"/>
            <a:ext cx="5038500" cy="798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br>
              <a:rPr lang="sv-SE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r>
              <a:rPr lang="sv-SE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dokument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73" name="Google Shape;173;p20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174" name="Google Shape;174;p20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175" name="Google Shape;175;p20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6" name="Google Shape;176;p20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7" name="Google Shape;177;p20"/>
          <p:cNvSpPr txBox="1"/>
          <p:nvPr/>
        </p:nvSpPr>
        <p:spPr>
          <a:xfrm>
            <a:off x="0" y="4650300"/>
            <a:ext cx="1934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"/>
          </a:p>
        </p:txBody>
      </p:sp>
      <p:pic>
        <p:nvPicPr>
          <p:cNvPr id="178" name="Google Shape;178;p20" title="tableofconten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72979">
            <a:off x="5253797" y="2104272"/>
            <a:ext cx="1645605" cy="1645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0" title="headings-blu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70853">
            <a:off x="6398925" y="2279900"/>
            <a:ext cx="1847025" cy="184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1"/>
          <p:cNvSpPr txBox="1"/>
          <p:nvPr/>
        </p:nvSpPr>
        <p:spPr>
          <a:xfrm>
            <a:off x="347250" y="30175"/>
            <a:ext cx="6759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3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 dokument</a:t>
            </a:r>
            <a:endParaRPr sz="3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86" name="Google Shape;186;p21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187" name="Google Shape;187;p21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188" name="Google Shape;188;p21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9" name="Google Shape;189;p21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0" name="Google Shape;190;p21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91" name="Google Shape;191;p21"/>
          <p:cNvSpPr txBox="1"/>
          <p:nvPr/>
        </p:nvSpPr>
        <p:spPr>
          <a:xfrm>
            <a:off x="347250" y="1197800"/>
            <a:ext cx="65577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latin typeface="Lexend Light"/>
                <a:ea typeface="Lexend Light"/>
                <a:cs typeface="Lexend Light"/>
                <a:sym typeface="Lexend Light"/>
              </a:rPr>
              <a:t>Rubriknivåer: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sv-SE">
                <a:latin typeface="Lexend Light"/>
                <a:ea typeface="Lexend Light"/>
                <a:cs typeface="Lexend Light"/>
                <a:sym typeface="Lexend Light"/>
              </a:rPr>
              <a:t>Tydliga delar/struktur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sv-SE">
                <a:latin typeface="Lexend Light"/>
                <a:ea typeface="Lexend Light"/>
                <a:cs typeface="Lexend Light"/>
                <a:sym typeface="Lexend Light"/>
              </a:rPr>
              <a:t>Lättare att läsa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latin typeface="Lexend Light"/>
                <a:ea typeface="Lexend Light"/>
                <a:cs typeface="Lexend Light"/>
                <a:sym typeface="Lexend Light"/>
              </a:rPr>
              <a:t>Innehållsförteckning: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sv-SE">
                <a:latin typeface="Lexend Light"/>
                <a:ea typeface="Lexend Light"/>
                <a:cs typeface="Lexend Light"/>
                <a:sym typeface="Lexend Light"/>
              </a:rPr>
              <a:t>Överblick över texten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sv-SE">
                <a:latin typeface="Lexend Light"/>
                <a:ea typeface="Lexend Light"/>
                <a:cs typeface="Lexend Light"/>
                <a:sym typeface="Lexend Light"/>
              </a:rPr>
              <a:t>Lätt att hoppa till rätt sida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>
                <a:latin typeface="Lexend Light"/>
                <a:ea typeface="Lexend Light"/>
                <a:cs typeface="Lexend Light"/>
                <a:sym typeface="Lexend Light"/>
              </a:rPr>
              <a:t>Tala in text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Char char="●"/>
            </a:pPr>
            <a:r>
              <a:rPr lang="sv-SE">
                <a:latin typeface="Lexend Light"/>
                <a:ea typeface="Lexend Light"/>
                <a:cs typeface="Lexend Light"/>
                <a:sym typeface="Lexend Light"/>
              </a:rPr>
              <a:t>Snabbt få ner tankar till text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2" name="Google Shape;192;p21" title="headings-blu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70852">
            <a:off x="5484010" y="1260785"/>
            <a:ext cx="2238256" cy="223825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1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Fler manualer hittar du på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sv-SE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5"/>
              </a:rPr>
              <a:t>Organisera presentationer och manualer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/>
          <p:nvPr/>
        </p:nvSpPr>
        <p:spPr>
          <a:xfrm rot="375">
            <a:off x="-2520650" y="450"/>
            <a:ext cx="8258100" cy="798000"/>
          </a:xfrm>
          <a:prstGeom prst="round2DiagRect">
            <a:avLst>
              <a:gd name="adj1" fmla="val 49117"/>
              <a:gd name="adj2" fmla="val 0"/>
            </a:avLst>
          </a:prstGeom>
          <a:solidFill>
            <a:srgbClr val="0A8257"/>
          </a:solidFill>
          <a:ln w="9525" cap="flat" cmpd="sng">
            <a:solidFill>
              <a:srgbClr val="0A82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2"/>
          <p:cNvSpPr txBox="1"/>
          <p:nvPr/>
        </p:nvSpPr>
        <p:spPr>
          <a:xfrm>
            <a:off x="347250" y="30175"/>
            <a:ext cx="6759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Google dokument - Rubriknivåer och innehållsförteckning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00" name="Google Shape;200;p22"/>
          <p:cNvSpPr txBox="1"/>
          <p:nvPr/>
        </p:nvSpPr>
        <p:spPr>
          <a:xfrm>
            <a:off x="7611300" y="4650600"/>
            <a:ext cx="153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Fokus </a:t>
            </a:r>
            <a:endParaRPr sz="200"/>
          </a:p>
        </p:txBody>
      </p:sp>
      <p:grpSp>
        <p:nvGrpSpPr>
          <p:cNvPr id="201" name="Google Shape;201;p22"/>
          <p:cNvGrpSpPr/>
          <p:nvPr/>
        </p:nvGrpSpPr>
        <p:grpSpPr>
          <a:xfrm>
            <a:off x="0" y="4650300"/>
            <a:ext cx="9144000" cy="493200"/>
            <a:chOff x="0" y="4650300"/>
            <a:chExt cx="9144000" cy="493200"/>
          </a:xfrm>
        </p:grpSpPr>
        <p:sp>
          <p:nvSpPr>
            <p:cNvPr id="202" name="Google Shape;202;p22"/>
            <p:cNvSpPr/>
            <p:nvPr/>
          </p:nvSpPr>
          <p:spPr>
            <a:xfrm>
              <a:off x="0" y="4650300"/>
              <a:ext cx="9144000" cy="493200"/>
            </a:xfrm>
            <a:prstGeom prst="rect">
              <a:avLst/>
            </a:prstGeom>
            <a:solidFill>
              <a:srgbClr val="0A8257"/>
            </a:solidFill>
            <a:ln w="9525" cap="flat" cmpd="sng">
              <a:solidFill>
                <a:srgbClr val="0A82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3" name="Google Shape;203;p22" title="AVM_NY_logo_ vit Liggande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6750" y="4747000"/>
              <a:ext cx="1071427" cy="29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4" name="Google Shape;204;p22"/>
          <p:cNvSpPr txBox="1"/>
          <p:nvPr/>
        </p:nvSpPr>
        <p:spPr>
          <a:xfrm>
            <a:off x="0" y="4650300"/>
            <a:ext cx="186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-SE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Organisera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205" name="Google Shape;205;p22" title="Google_Dokument___Rubrikniv_och_inneh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1050" y="912525"/>
            <a:ext cx="7075413" cy="351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2"/>
          <p:cNvSpPr txBox="1"/>
          <p:nvPr/>
        </p:nvSpPr>
        <p:spPr>
          <a:xfrm>
            <a:off x="4454025" y="4750350"/>
            <a:ext cx="3513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7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Fler manualer hittar du på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sv-SE" sz="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6"/>
              </a:rPr>
              <a:t>Organisera presentationer och manualer</a:t>
            </a:r>
            <a:r>
              <a:rPr lang="sv-SE" sz="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1021</Words>
  <Application>Microsoft Office PowerPoint</Application>
  <PresentationFormat>Bildspel på skärmen (16:9)</PresentationFormat>
  <Paragraphs>262</Paragraphs>
  <Slides>32</Slides>
  <Notes>32</Notes>
  <HiddenSlides>1</HiddenSlides>
  <MMClips>2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32</vt:i4>
      </vt:variant>
    </vt:vector>
  </HeadingPairs>
  <TitlesOfParts>
    <vt:vector size="38" baseType="lpstr">
      <vt:lpstr>Lexend Light</vt:lpstr>
      <vt:lpstr>Calibri</vt:lpstr>
      <vt:lpstr>Lexend</vt:lpstr>
      <vt:lpstr>Roboto</vt:lpstr>
      <vt:lpstr>Arial</vt:lpstr>
      <vt:lpstr>Office Theme</vt:lpstr>
      <vt:lpstr>Digital studieteknik- Organisera</vt:lpstr>
      <vt:lpstr>Organisera  mappar och dokument</vt:lpstr>
      <vt:lpstr>PowerPoint-presentation</vt:lpstr>
      <vt:lpstr>PowerPoint-presentation</vt:lpstr>
      <vt:lpstr>PowerPoint-presentation</vt:lpstr>
      <vt:lpstr>Uppgift</vt:lpstr>
      <vt:lpstr>Organisera dokument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Uppgift</vt:lpstr>
      <vt:lpstr>Organisera ditt skrivbord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Organisera  webbläsaren</vt:lpstr>
      <vt:lpstr>PowerPoint-presentation</vt:lpstr>
      <vt:lpstr>Chrome - Spara bokmärke</vt:lpstr>
      <vt:lpstr>PowerPoint-presentation</vt:lpstr>
      <vt:lpstr>Kortkommandon</vt:lpstr>
      <vt:lpstr>PowerPoint-presentation</vt:lpstr>
      <vt:lpstr>PowerPoint-presentation</vt:lpstr>
      <vt:lpstr>PowerPoint-presentation</vt:lpstr>
      <vt:lpstr>Uppgift - testa kortkommandon</vt:lpstr>
      <vt:lpstr>Uppgift - testa kortkommandon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studieteknik- Organisera</dc:title>
  <cp:lastModifiedBy>Prissberg Anna RUV kompetens o lärande</cp:lastModifiedBy>
  <cp:revision>5</cp:revision>
  <dcterms:modified xsi:type="dcterms:W3CDTF">2026-01-07T10:30:38Z</dcterms:modified>
</cp:coreProperties>
</file>