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8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9144000" cy="5143500" type="screen16x9"/>
  <p:notesSz cx="6858000" cy="9144000"/>
  <p:embeddedFontLst>
    <p:embeddedFont>
      <p:font typeface="Lexend" panose="020B0604020202020204" charset="0"/>
      <p:regular r:id="rId38"/>
      <p:bold r:id="rId39"/>
    </p:embeddedFont>
    <p:embeddedFont>
      <p:font typeface="Lexend Light" panose="020B0604020202020204" charset="0"/>
      <p:regular r:id="rId40"/>
      <p:bold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F45F5A-8D55-4284-901B-EA4A137C1768}">
  <a:tblStyle styleId="{93F45F5A-8D55-4284-901B-EA4A137C17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87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7d92dde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327d92dde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c06f7b6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c06f7b6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7c8484d28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7c8484d28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7a45a8db7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7a45a8db7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c06f7b69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7c06f7b69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c8484d28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7c8484d28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ca0b3232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ca0b3232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7c06f7b69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7c06f7b69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c06f7b69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c06f7b69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7c06f7b69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7c06f7b69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c06f7b69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7c06f7b69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429d175f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6429d175f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c8484d28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7c8484d28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7cf16661e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7cf16661e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7cf16661e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7cf16661e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5c4e76c62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5c4e76c62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7c8484d28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7c8484d28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5dce6795b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5dce6795b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977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5c4e76c62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5c4e76c62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6429d175f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6429d175f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7c8484d28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7c8484d28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7c8484d28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7c8484d28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a45a8db7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a45a8db7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7c8484d28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7c8484d28f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7c8484d28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7c8484d28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7c8484d28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7c8484d28f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a45a8db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7a45a8db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a45a8db7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7a45a8db7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ca0b3232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5ca0b3232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429d175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6429d175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c06f7b69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c06f7b69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a45a8db7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7a45a8db7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studieteknik.regionkronoberg.se/?page_id=331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studieteknik.regionkronoberg.se/?page_id=331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drive.google.com/file/d/1TXL1-W1KZ1kw2f4HqSdNHuryfceTBx9g/view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ieteknik.regionkronoberg.se/?page_id=331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s://drive.google.com/file/d/1aM70j6TqYqg15TbyIt7MSxS0hXxqUv1b/view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drive.google.com/file/d/1eonaYZz2_pQqXalB2xsS4jHlKID4mtQP/view?usp=shari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s://drive.google.com/file/d/1dPYVwaWw6sZFrB4ORf3u0xWIgfkcQlr_/view?usp=sha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ieteknik.regionkronoberg.se/?page_id=3313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studieteknik.regionkronoberg.se/?page_id=331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udieteknik.regionkronoberg.se/?page_id=330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udieteknik.regionkronoberg.se/?page_id=3306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s://drive.google.com/file/d/1enun7IAId5mJbEFZv8hLTtVRbZr21gUe/view?usp=sha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tudieteknik.regionkronoberg.se/?page_id=3313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drive.google.com/file/d/1p9Bfo74GyaXUdBa4PYHLp7bl-1P4jNTR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 rot="345">
            <a:off x="603150" y="346200"/>
            <a:ext cx="59796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603150" y="345900"/>
            <a:ext cx="59796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2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Digital Study Techniques - </a:t>
            </a:r>
            <a:r>
              <a:rPr lang="en" sz="2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643400" y="1463800"/>
            <a:ext cx="5793600" cy="24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0">
                <a:latin typeface="Lexend Light"/>
                <a:ea typeface="Lexend Light"/>
                <a:cs typeface="Lexend Light"/>
                <a:sym typeface="Lexend Light"/>
              </a:rPr>
              <a:t>Save time with: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en" sz="1430">
                <a:latin typeface="Lexend Light"/>
                <a:ea typeface="Lexend Light"/>
                <a:cs typeface="Lexend Light"/>
                <a:sym typeface="Lexend Light"/>
              </a:rPr>
              <a:t>Keyboard shortcuts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en" sz="1430">
                <a:latin typeface="Lexend Light"/>
                <a:ea typeface="Lexend Light"/>
                <a:cs typeface="Lexend Light"/>
                <a:sym typeface="Lexend Light"/>
              </a:rPr>
              <a:t>Organize folders and documents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en" sz="1430">
                <a:latin typeface="Lexend Light"/>
                <a:ea typeface="Lexend Light"/>
                <a:cs typeface="Lexend Light"/>
                <a:sym typeface="Lexend Light"/>
              </a:rPr>
              <a:t>Tidy "desk"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en" sz="1430">
                <a:latin typeface="Lexend Light"/>
                <a:ea typeface="Lexend Light"/>
                <a:cs typeface="Lexend Light"/>
                <a:sym typeface="Lexend Light"/>
              </a:rPr>
              <a:t>Organized browser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92" name="Google Shape;92;p1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93" name="Google Shape;93;p1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" name="Google Shape;94;p14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14"/>
          <p:cNvSpPr txBox="1"/>
          <p:nvPr/>
        </p:nvSpPr>
        <p:spPr>
          <a:xfrm>
            <a:off x="0" y="4650300"/>
            <a:ext cx="177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pic>
        <p:nvPicPr>
          <p:cNvPr id="96" name="Google Shape;96;p14" title="pc-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3364">
            <a:off x="7792775" y="581600"/>
            <a:ext cx="1169750" cy="11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 title="tabs-lightpin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8246" y="936100"/>
            <a:ext cx="1141025" cy="11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 title="bookmark-blu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0350" y="1392350"/>
            <a:ext cx="1082375" cy="108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Word online - Heading levels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214" name="Google Shape;214;p23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15" name="Google Shape;215;p23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6" name="Google Shape;216;p23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7" name="Google Shape;217;p23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18" name="Google Shape;218;p23"/>
          <p:cNvPicPr preferRelativeResize="0"/>
          <p:nvPr/>
        </p:nvPicPr>
        <p:blipFill rotWithShape="1">
          <a:blip r:embed="rId4">
            <a:alphaModFix/>
          </a:blip>
          <a:srcRect r="37589"/>
          <a:stretch/>
        </p:blipFill>
        <p:spPr>
          <a:xfrm>
            <a:off x="1187175" y="1144825"/>
            <a:ext cx="2251975" cy="22030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9" name="Google Shape;219;p23"/>
          <p:cNvGrpSpPr/>
          <p:nvPr/>
        </p:nvGrpSpPr>
        <p:grpSpPr>
          <a:xfrm>
            <a:off x="98850" y="1493688"/>
            <a:ext cx="1665300" cy="1139982"/>
            <a:chOff x="60400" y="2264713"/>
            <a:chExt cx="1665300" cy="1139982"/>
          </a:xfrm>
        </p:grpSpPr>
        <p:sp>
          <p:nvSpPr>
            <p:cNvPr id="220" name="Google Shape;220;p23"/>
            <p:cNvSpPr/>
            <p:nvPr/>
          </p:nvSpPr>
          <p:spPr>
            <a:xfrm>
              <a:off x="261700" y="2605794"/>
              <a:ext cx="1464000" cy="7989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Select the text that should be the title </a:t>
              </a:r>
              <a:endParaRPr sz="11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60400" y="2264713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222" name="Google Shape;222;p23"/>
          <p:cNvPicPr preferRelativeResize="0"/>
          <p:nvPr/>
        </p:nvPicPr>
        <p:blipFill rotWithShape="1">
          <a:blip r:embed="rId5">
            <a:alphaModFix/>
          </a:blip>
          <a:srcRect l="41190" b="25434"/>
          <a:stretch/>
        </p:blipFill>
        <p:spPr>
          <a:xfrm>
            <a:off x="3603600" y="1603475"/>
            <a:ext cx="1708500" cy="1628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3" name="Google Shape;223;p23"/>
          <p:cNvGrpSpPr/>
          <p:nvPr/>
        </p:nvGrpSpPr>
        <p:grpSpPr>
          <a:xfrm>
            <a:off x="3673425" y="921638"/>
            <a:ext cx="1866975" cy="958082"/>
            <a:chOff x="3673425" y="921638"/>
            <a:chExt cx="1866975" cy="958082"/>
          </a:xfrm>
        </p:grpSpPr>
        <p:sp>
          <p:nvSpPr>
            <p:cNvPr id="224" name="Google Shape;224;p23"/>
            <p:cNvSpPr/>
            <p:nvPr/>
          </p:nvSpPr>
          <p:spPr>
            <a:xfrm>
              <a:off x="4076400" y="1080819"/>
              <a:ext cx="1464000" cy="79890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Select "Format" from the menu and select Heading 1</a:t>
              </a:r>
              <a:endParaRPr sz="11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3673425" y="921638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sp>
        <p:nvSpPr>
          <p:cNvPr id="226" name="Google Shape;226;p23"/>
          <p:cNvSpPr/>
          <p:nvPr/>
        </p:nvSpPr>
        <p:spPr>
          <a:xfrm>
            <a:off x="3877500" y="2327375"/>
            <a:ext cx="12528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3575" y="1144825"/>
            <a:ext cx="2996875" cy="170909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8" name="Google Shape;228;p23"/>
          <p:cNvSpPr/>
          <p:nvPr/>
        </p:nvSpPr>
        <p:spPr>
          <a:xfrm>
            <a:off x="5853450" y="1243125"/>
            <a:ext cx="14640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3"/>
          <p:cNvSpPr/>
          <p:nvPr/>
        </p:nvSpPr>
        <p:spPr>
          <a:xfrm>
            <a:off x="5853450" y="491869"/>
            <a:ext cx="1464000" cy="7989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The text is now set as "Heading 1"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5803575" y="3109503"/>
            <a:ext cx="2794200" cy="1232700"/>
          </a:xfrm>
          <a:prstGeom prst="roundRect">
            <a:avLst>
              <a:gd name="adj" fmla="val 1666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Repeat steps 1 and 2 for other text that should be headings. </a:t>
            </a:r>
            <a:endParaRPr sz="1100"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But select "Heading 2".</a:t>
            </a:r>
            <a:endParaRPr sz="1100"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5621500" y="2971138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3.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7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 r="36724" b="48778"/>
          <a:stretch/>
        </p:blipFill>
        <p:spPr>
          <a:xfrm>
            <a:off x="3013500" y="1124550"/>
            <a:ext cx="3048600" cy="1513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0" y="2075163"/>
            <a:ext cx="2438450" cy="1582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9" name="Google Shape;239;p24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347250" y="30175"/>
            <a:ext cx="675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Word online - Insert Table of Contents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1" name="Google Shape;241;p2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242" name="Google Shape;242;p2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43" name="Google Shape;243;p2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4" name="Google Shape;244;p24" title="AVM_NY_logo_ vit Liggand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24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6" name="Google Shape;246;p24"/>
          <p:cNvSpPr/>
          <p:nvPr/>
        </p:nvSpPr>
        <p:spPr>
          <a:xfrm>
            <a:off x="347250" y="2028600"/>
            <a:ext cx="2263200" cy="860400"/>
          </a:xfrm>
          <a:prstGeom prst="leftArrowCallout">
            <a:avLst>
              <a:gd name="adj1" fmla="val 20898"/>
              <a:gd name="adj2" fmla="val 25000"/>
              <a:gd name="adj3" fmla="val 25000"/>
              <a:gd name="adj4" fmla="val 79118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Place the cursor where you want to insert the table of contents.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7" name="Google Shape;247;p24"/>
          <p:cNvSpPr/>
          <p:nvPr/>
        </p:nvSpPr>
        <p:spPr>
          <a:xfrm>
            <a:off x="617625" y="1760425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1.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8" name="Google Shape;248;p24"/>
          <p:cNvSpPr/>
          <p:nvPr/>
        </p:nvSpPr>
        <p:spPr>
          <a:xfrm>
            <a:off x="2774975" y="1516282"/>
            <a:ext cx="1464000" cy="7989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Click "Insert" in the menu.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9" name="Google Shape;249;p24"/>
          <p:cNvSpPr/>
          <p:nvPr/>
        </p:nvSpPr>
        <p:spPr>
          <a:xfrm>
            <a:off x="2818125" y="1396613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2.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50" name="Google Shape;250;p24"/>
          <p:cNvSpPr/>
          <p:nvPr/>
        </p:nvSpPr>
        <p:spPr>
          <a:xfrm>
            <a:off x="3395650" y="1334225"/>
            <a:ext cx="4560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4"/>
          <p:cNvSpPr/>
          <p:nvPr/>
        </p:nvSpPr>
        <p:spPr>
          <a:xfrm>
            <a:off x="4714100" y="1613425"/>
            <a:ext cx="830100" cy="4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4"/>
          <p:cNvSpPr/>
          <p:nvPr/>
        </p:nvSpPr>
        <p:spPr>
          <a:xfrm>
            <a:off x="4295225" y="636925"/>
            <a:ext cx="1700400" cy="9765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Click on "Table of Contents"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4078800" y="414588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3.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54" name="Google Shape;254;p24"/>
          <p:cNvPicPr preferRelativeResize="0"/>
          <p:nvPr/>
        </p:nvPicPr>
        <p:blipFill rotWithShape="1">
          <a:blip r:embed="rId6">
            <a:alphaModFix/>
          </a:blip>
          <a:srcRect l="7810" t="13099" r="37265" b="34626"/>
          <a:stretch/>
        </p:blipFill>
        <p:spPr>
          <a:xfrm>
            <a:off x="6411975" y="2118238"/>
            <a:ext cx="2570599" cy="13836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24"/>
          <p:cNvSpPr/>
          <p:nvPr/>
        </p:nvSpPr>
        <p:spPr>
          <a:xfrm>
            <a:off x="5621475" y="3202288"/>
            <a:ext cx="2461200" cy="1435800"/>
          </a:xfrm>
          <a:prstGeom prst="upArrowCallout">
            <a:avLst>
              <a:gd name="adj1" fmla="val 15114"/>
              <a:gd name="adj2" fmla="val 15295"/>
              <a:gd name="adj3" fmla="val 19829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 Choose the appearance by hovering over the table of contents and clicking on the gear. 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6" name="Google Shape;256;p24"/>
          <p:cNvSpPr/>
          <p:nvPr/>
        </p:nvSpPr>
        <p:spPr>
          <a:xfrm>
            <a:off x="5457650" y="3553125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4.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57" name="Google Shape;257;p24"/>
          <p:cNvSpPr/>
          <p:nvPr/>
        </p:nvSpPr>
        <p:spPr>
          <a:xfrm>
            <a:off x="6725325" y="2963788"/>
            <a:ext cx="2535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93675" y="2339550"/>
            <a:ext cx="2766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7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5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Google Docs - Voice Typing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66" name="Google Shape;266;p2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267" name="Google Shape;267;p2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68" name="Google Shape;268;p2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9" name="Google Shape;269;p25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25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71" name="Google Shape;271;p25" title="Google_dokument___Tala_in_text_r_stinmatni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951300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5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347250" y="30175"/>
            <a:ext cx="483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Word online - Röstinmatning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280" name="Google Shape;280;p26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81" name="Google Shape;281;p26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2" name="Google Shape;282;p26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26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4">
            <a:alphaModFix/>
          </a:blip>
          <a:srcRect l="52527"/>
          <a:stretch/>
        </p:blipFill>
        <p:spPr>
          <a:xfrm>
            <a:off x="208000" y="1009650"/>
            <a:ext cx="3418875" cy="1404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2713" y="1460100"/>
            <a:ext cx="1752200" cy="5425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26"/>
          <p:cNvPicPr preferRelativeResize="0"/>
          <p:nvPr/>
        </p:nvPicPr>
        <p:blipFill rotWithShape="1">
          <a:blip r:embed="rId6">
            <a:alphaModFix/>
          </a:blip>
          <a:srcRect l="2381" t="3409"/>
          <a:stretch/>
        </p:blipFill>
        <p:spPr>
          <a:xfrm>
            <a:off x="7204888" y="60100"/>
            <a:ext cx="1807200" cy="145901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26"/>
          <p:cNvPicPr preferRelativeResize="0"/>
          <p:nvPr/>
        </p:nvPicPr>
        <p:blipFill rotWithShape="1">
          <a:blip r:embed="rId7">
            <a:alphaModFix/>
          </a:blip>
          <a:srcRect l="65667" t="16372" b="43350"/>
          <a:stretch/>
        </p:blipFill>
        <p:spPr>
          <a:xfrm>
            <a:off x="1248638" y="2921988"/>
            <a:ext cx="1968575" cy="1303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26"/>
          <p:cNvSpPr/>
          <p:nvPr/>
        </p:nvSpPr>
        <p:spPr>
          <a:xfrm>
            <a:off x="821725" y="1187863"/>
            <a:ext cx="1932600" cy="718800"/>
          </a:xfrm>
          <a:prstGeom prst="rightArrowCallout">
            <a:avLst>
              <a:gd name="adj1" fmla="val 18550"/>
              <a:gd name="adj2" fmla="val 25000"/>
              <a:gd name="adj3" fmla="val 25000"/>
              <a:gd name="adj4" fmla="val 74541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Click on "Dictate" in the menu.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9" name="Google Shape;289;p26"/>
          <p:cNvSpPr/>
          <p:nvPr/>
        </p:nvSpPr>
        <p:spPr>
          <a:xfrm>
            <a:off x="648075" y="905425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1.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90" name="Google Shape;290;p26"/>
          <p:cNvSpPr/>
          <p:nvPr/>
        </p:nvSpPr>
        <p:spPr>
          <a:xfrm>
            <a:off x="4129988" y="1180875"/>
            <a:ext cx="1807200" cy="1037100"/>
          </a:xfrm>
          <a:prstGeom prst="rightArrowCallout">
            <a:avLst>
              <a:gd name="adj1" fmla="val 1855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The dictation should start right away - if it doesn't, click on the microphone.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3773938" y="970600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2.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92" name="Google Shape;292;p26"/>
          <p:cNvSpPr/>
          <p:nvPr/>
        </p:nvSpPr>
        <p:spPr>
          <a:xfrm>
            <a:off x="5569900" y="1846050"/>
            <a:ext cx="1807200" cy="1037100"/>
          </a:xfrm>
          <a:prstGeom prst="upArrowCallout">
            <a:avLst>
              <a:gd name="adj1" fmla="val 14678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Click on the "Gear" to change the spoken language.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3" name="Google Shape;293;p26"/>
          <p:cNvSpPr/>
          <p:nvPr/>
        </p:nvSpPr>
        <p:spPr>
          <a:xfrm>
            <a:off x="2723925" y="1211425"/>
            <a:ext cx="273900" cy="4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6"/>
          <p:cNvSpPr/>
          <p:nvPr/>
        </p:nvSpPr>
        <p:spPr>
          <a:xfrm>
            <a:off x="5937188" y="1453125"/>
            <a:ext cx="231900" cy="4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6"/>
          <p:cNvSpPr/>
          <p:nvPr/>
        </p:nvSpPr>
        <p:spPr>
          <a:xfrm>
            <a:off x="6357538" y="1519121"/>
            <a:ext cx="231900" cy="36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6" name="Google Shape;296;p26"/>
          <p:cNvCxnSpPr>
            <a:stCxn id="295" idx="3"/>
            <a:endCxn id="286" idx="1"/>
          </p:cNvCxnSpPr>
          <p:nvPr/>
        </p:nvCxnSpPr>
        <p:spPr>
          <a:xfrm rot="10800000" flipH="1">
            <a:off x="6589438" y="789521"/>
            <a:ext cx="615600" cy="909900"/>
          </a:xfrm>
          <a:prstGeom prst="straightConnector1">
            <a:avLst/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7" name="Google Shape;297;p26"/>
          <p:cNvSpPr/>
          <p:nvPr/>
        </p:nvSpPr>
        <p:spPr>
          <a:xfrm>
            <a:off x="436738" y="3415725"/>
            <a:ext cx="1932600" cy="860400"/>
          </a:xfrm>
          <a:prstGeom prst="rightArrowCallout">
            <a:avLst>
              <a:gd name="adj1" fmla="val 18550"/>
              <a:gd name="adj2" fmla="val 25000"/>
              <a:gd name="adj3" fmla="val 25000"/>
              <a:gd name="adj4" fmla="val 81643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Click the microphone to stop recording.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8" name="Google Shape;298;p26"/>
          <p:cNvSpPr/>
          <p:nvPr/>
        </p:nvSpPr>
        <p:spPr>
          <a:xfrm>
            <a:off x="207988" y="3214300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3.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8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7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Task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307" name="Google Shape;307;p27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08" name="Google Shape;308;p27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9" name="Google Shape;309;p27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0" name="Google Shape;310;p27"/>
          <p:cNvSpPr/>
          <p:nvPr/>
        </p:nvSpPr>
        <p:spPr>
          <a:xfrm rot="342">
            <a:off x="1552050" y="1320575"/>
            <a:ext cx="60399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Try the voice typing feature and speak a presentation about yourself.</a:t>
            </a:r>
            <a:endParaRPr sz="17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sp>
        <p:nvSpPr>
          <p:cNvPr id="312" name="Google Shape;312;p27"/>
          <p:cNvSpPr txBox="1"/>
          <p:nvPr/>
        </p:nvSpPr>
        <p:spPr>
          <a:xfrm>
            <a:off x="5449950" y="4727550"/>
            <a:ext cx="237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13" name="Google Shape;313;p27" title="microphone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200" y="1991825"/>
            <a:ext cx="2532850" cy="25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8"/>
          <p:cNvSpPr txBox="1">
            <a:spLocks noGrp="1"/>
          </p:cNvSpPr>
          <p:nvPr>
            <p:ph type="title"/>
          </p:nvPr>
        </p:nvSpPr>
        <p:spPr>
          <a:xfrm>
            <a:off x="1891550" y="1574250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 your desktop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321" name="Google Shape;321;p28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22" name="Google Shape;322;p28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3" name="Google Shape;323;p28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28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pic>
        <p:nvPicPr>
          <p:cNvPr id="325" name="Google Shape;325;p28" title="tablet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82429">
            <a:off x="5190125" y="2014525"/>
            <a:ext cx="1810374" cy="181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 title="desktophomescreen-blu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2898">
            <a:off x="6085975" y="2356750"/>
            <a:ext cx="1713387" cy="171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9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 the desktop/app launcher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334" name="Google Shape;334;p29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35" name="Google Shape;335;p29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6" name="Google Shape;336;p29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29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38" name="Google Shape;338;p29"/>
          <p:cNvSpPr txBox="1"/>
          <p:nvPr/>
        </p:nvSpPr>
        <p:spPr>
          <a:xfrm>
            <a:off x="347250" y="1197800"/>
            <a:ext cx="65577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Order of apps/programs</a:t>
            </a: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Find faster when apps are in the same place.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Save time.</a:t>
            </a: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Less stress – an organized screen makes the device uncluttered.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347250" y="30175"/>
            <a:ext cx="675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Chromebook - Sticking apps to the shelf</a:t>
            </a:r>
            <a:endParaRPr sz="2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346" name="Google Shape;346;p30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47" name="Google Shape;347;p30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8" name="Google Shape;348;p30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9" name="Google Shape;349;p30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50" name="Google Shape;350;p30" title="Chromebook Fäst app på hylla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828538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1"/>
          <p:cNvSpPr txBox="1"/>
          <p:nvPr/>
        </p:nvSpPr>
        <p:spPr>
          <a:xfrm>
            <a:off x="347250" y="30175"/>
            <a:ext cx="6759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Chromebook - Adding a shortcut</a:t>
            </a:r>
            <a:endParaRPr sz="2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58" name="Google Shape;358;p31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359" name="Google Shape;359;p31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60" name="Google Shape;360;p31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1" name="Google Shape;361;p31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31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63" name="Google Shape;363;p31" title="Chrome skapa genvagar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859438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1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347250" y="30175"/>
            <a:ext cx="6759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Chromebook - Putting apps in folders</a:t>
            </a:r>
            <a:endParaRPr sz="2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372" name="Google Shape;372;p32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73" name="Google Shape;373;p32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4" name="Google Shape;374;p32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32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76" name="Google Shape;376;p32" title="Chromebook skapa mappar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870150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2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1846250" y="1666225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 </a:t>
            </a:r>
            <a:b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folders and documents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106" name="Google Shape;106;p1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07" name="Google Shape;107;p1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" name="Google Shape;108;p15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15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pic>
        <p:nvPicPr>
          <p:cNvPr id="110" name="Google Shape;110;p15" title="tabs-lightpin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7650" y="2351750"/>
            <a:ext cx="1704675" cy="17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title="tableofcontent-blu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475" y="2679750"/>
            <a:ext cx="1532700" cy="15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3"/>
          <p:cNvPicPr preferRelativeResize="0"/>
          <p:nvPr/>
        </p:nvPicPr>
        <p:blipFill rotWithShape="1">
          <a:blip r:embed="rId3">
            <a:alphaModFix/>
          </a:blip>
          <a:srcRect r="11142"/>
          <a:stretch/>
        </p:blipFill>
        <p:spPr>
          <a:xfrm>
            <a:off x="5822925" y="836400"/>
            <a:ext cx="2940400" cy="3742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33"/>
          <p:cNvPicPr preferRelativeResize="0"/>
          <p:nvPr/>
        </p:nvPicPr>
        <p:blipFill rotWithShape="1">
          <a:blip r:embed="rId4">
            <a:alphaModFix/>
          </a:blip>
          <a:srcRect t="40355" r="31436"/>
          <a:stretch/>
        </p:blipFill>
        <p:spPr>
          <a:xfrm>
            <a:off x="910925" y="990750"/>
            <a:ext cx="1936350" cy="18571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4" name="Google Shape;384;p33"/>
          <p:cNvPicPr preferRelativeResize="0"/>
          <p:nvPr/>
        </p:nvPicPr>
        <p:blipFill rotWithShape="1">
          <a:blip r:embed="rId5">
            <a:alphaModFix/>
          </a:blip>
          <a:srcRect r="2600" b="22588"/>
          <a:stretch/>
        </p:blipFill>
        <p:spPr>
          <a:xfrm>
            <a:off x="2982100" y="1252875"/>
            <a:ext cx="2312551" cy="19322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5" name="Google Shape;385;p33"/>
          <p:cNvSpPr/>
          <p:nvPr/>
        </p:nvSpPr>
        <p:spPr>
          <a:xfrm rot="382">
            <a:off x="-2520650" y="450"/>
            <a:ext cx="8106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347250" y="30175"/>
            <a:ext cx="6759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Windows 11 - Pinning apps to the taskbar</a:t>
            </a:r>
            <a:endParaRPr sz="1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87" name="Google Shape;387;p33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388" name="Google Shape;388;p33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89" name="Google Shape;389;p33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0" name="Google Shape;390;p33" title="AVM_NY_logo_ vit Liggande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33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392" name="Google Shape;392;p33"/>
          <p:cNvGrpSpPr/>
          <p:nvPr/>
        </p:nvGrpSpPr>
        <p:grpSpPr>
          <a:xfrm>
            <a:off x="84400" y="2625125"/>
            <a:ext cx="1601725" cy="1184700"/>
            <a:chOff x="84400" y="2625125"/>
            <a:chExt cx="1601725" cy="1184700"/>
          </a:xfrm>
        </p:grpSpPr>
        <p:sp>
          <p:nvSpPr>
            <p:cNvPr id="393" name="Google Shape;393;p33"/>
            <p:cNvSpPr/>
            <p:nvPr/>
          </p:nvSpPr>
          <p:spPr>
            <a:xfrm>
              <a:off x="298325" y="2863625"/>
              <a:ext cx="1387800" cy="9462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Click on the "Start Menu" </a:t>
              </a:r>
              <a:b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</a:b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(windows symbol)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84400" y="29588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734025" y="2625125"/>
              <a:ext cx="4560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33"/>
          <p:cNvGrpSpPr/>
          <p:nvPr/>
        </p:nvGrpSpPr>
        <p:grpSpPr>
          <a:xfrm>
            <a:off x="3035129" y="836400"/>
            <a:ext cx="2727596" cy="908400"/>
            <a:chOff x="3035129" y="836400"/>
            <a:chExt cx="2727596" cy="908400"/>
          </a:xfrm>
        </p:grpSpPr>
        <p:sp>
          <p:nvSpPr>
            <p:cNvPr id="397" name="Google Shape;397;p33"/>
            <p:cNvSpPr/>
            <p:nvPr/>
          </p:nvSpPr>
          <p:spPr>
            <a:xfrm>
              <a:off x="3648925" y="1152900"/>
              <a:ext cx="2113800" cy="591900"/>
            </a:xfrm>
            <a:prstGeom prst="leftArrowCallout">
              <a:avLst>
                <a:gd name="adj1" fmla="val 20898"/>
                <a:gd name="adj2" fmla="val 25000"/>
                <a:gd name="adj3" fmla="val 25000"/>
                <a:gd name="adj4" fmla="val 79118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Search for the app you want to pin to the taskbar.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3891775" y="8364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3035129" y="1329600"/>
              <a:ext cx="6138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33"/>
          <p:cNvGrpSpPr/>
          <p:nvPr/>
        </p:nvGrpSpPr>
        <p:grpSpPr>
          <a:xfrm>
            <a:off x="3581450" y="2958800"/>
            <a:ext cx="1573450" cy="911325"/>
            <a:chOff x="3581450" y="2958800"/>
            <a:chExt cx="1573450" cy="911325"/>
          </a:xfrm>
        </p:grpSpPr>
        <p:sp>
          <p:nvSpPr>
            <p:cNvPr id="401" name="Google Shape;401;p33"/>
            <p:cNvSpPr/>
            <p:nvPr/>
          </p:nvSpPr>
          <p:spPr>
            <a:xfrm>
              <a:off x="4215250" y="2958800"/>
              <a:ext cx="773400" cy="1743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3989100" y="3071225"/>
              <a:ext cx="1165800" cy="7989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Click on "Pin to taskbar"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3581450" y="33769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3.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404" name="Google Shape;404;p33"/>
          <p:cNvGrpSpPr/>
          <p:nvPr/>
        </p:nvGrpSpPr>
        <p:grpSpPr>
          <a:xfrm>
            <a:off x="7956375" y="1028625"/>
            <a:ext cx="1165800" cy="973200"/>
            <a:chOff x="7956375" y="1028625"/>
            <a:chExt cx="1165800" cy="973200"/>
          </a:xfrm>
        </p:grpSpPr>
        <p:sp>
          <p:nvSpPr>
            <p:cNvPr id="405" name="Google Shape;405;p33"/>
            <p:cNvSpPr/>
            <p:nvPr/>
          </p:nvSpPr>
          <p:spPr>
            <a:xfrm>
              <a:off x="7956375" y="1202925"/>
              <a:ext cx="1165800" cy="798900"/>
            </a:xfrm>
            <a:prstGeom prst="upArrowCallout">
              <a:avLst>
                <a:gd name="adj1" fmla="val 13519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The app will be pinned to the taskbar.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8393875" y="1028625"/>
              <a:ext cx="237300" cy="1743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7" name="Google Shape;407;p33"/>
          <p:cNvPicPr preferRelativeResize="0"/>
          <p:nvPr/>
        </p:nvPicPr>
        <p:blipFill rotWithShape="1">
          <a:blip r:embed="rId7">
            <a:alphaModFix/>
          </a:blip>
          <a:srcRect l="39231"/>
          <a:stretch/>
        </p:blipFill>
        <p:spPr>
          <a:xfrm>
            <a:off x="6928325" y="2220263"/>
            <a:ext cx="1702851" cy="71694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08" name="Google Shape;408;p33"/>
          <p:cNvGrpSpPr/>
          <p:nvPr/>
        </p:nvGrpSpPr>
        <p:grpSpPr>
          <a:xfrm>
            <a:off x="7457875" y="2720300"/>
            <a:ext cx="1337700" cy="1380300"/>
            <a:chOff x="7457875" y="2720300"/>
            <a:chExt cx="1337700" cy="1380300"/>
          </a:xfrm>
        </p:grpSpPr>
        <p:sp>
          <p:nvSpPr>
            <p:cNvPr id="409" name="Google Shape;409;p33"/>
            <p:cNvSpPr/>
            <p:nvPr/>
          </p:nvSpPr>
          <p:spPr>
            <a:xfrm>
              <a:off x="7457875" y="2937200"/>
              <a:ext cx="1337700" cy="1163400"/>
            </a:xfrm>
            <a:prstGeom prst="upArrowCallout">
              <a:avLst>
                <a:gd name="adj1" fmla="val 13519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You can right-click on the app and "Remove from taskbar". 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7978250" y="2720300"/>
              <a:ext cx="4155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p33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8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4"/>
          <p:cNvPicPr preferRelativeResize="0"/>
          <p:nvPr/>
        </p:nvPicPr>
        <p:blipFill rotWithShape="1">
          <a:blip r:embed="rId3">
            <a:alphaModFix/>
          </a:blip>
          <a:srcRect t="60957"/>
          <a:stretch/>
        </p:blipFill>
        <p:spPr>
          <a:xfrm>
            <a:off x="3958288" y="1015025"/>
            <a:ext cx="1375401" cy="10872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7" name="Google Shape;417;p34"/>
          <p:cNvPicPr preferRelativeResize="0"/>
          <p:nvPr/>
        </p:nvPicPr>
        <p:blipFill rotWithShape="1">
          <a:blip r:embed="rId4">
            <a:alphaModFix/>
          </a:blip>
          <a:srcRect b="26057"/>
          <a:stretch/>
        </p:blipFill>
        <p:spPr>
          <a:xfrm>
            <a:off x="201500" y="2979200"/>
            <a:ext cx="2402510" cy="798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8" name="Google Shape;418;p34"/>
          <p:cNvPicPr preferRelativeResize="0"/>
          <p:nvPr/>
        </p:nvPicPr>
        <p:blipFill rotWithShape="1">
          <a:blip r:embed="rId5">
            <a:alphaModFix/>
          </a:blip>
          <a:srcRect t="12080"/>
          <a:stretch/>
        </p:blipFill>
        <p:spPr>
          <a:xfrm>
            <a:off x="201488" y="912950"/>
            <a:ext cx="1654175" cy="76379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9" name="Google Shape;419;p34"/>
          <p:cNvSpPr/>
          <p:nvPr/>
        </p:nvSpPr>
        <p:spPr>
          <a:xfrm rot="382">
            <a:off x="-2520650" y="450"/>
            <a:ext cx="8106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4"/>
          <p:cNvSpPr txBox="1"/>
          <p:nvPr/>
        </p:nvSpPr>
        <p:spPr>
          <a:xfrm>
            <a:off x="347250" y="30175"/>
            <a:ext cx="5123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Windows 11 and Chrome - Create Shortcut</a:t>
            </a:r>
            <a:endParaRPr sz="1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1" name="Google Shape;421;p3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422" name="Google Shape;422;p3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423" name="Google Shape;423;p3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4" name="Google Shape;424;p34" title="AVM_NY_logo_ vit Liggande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34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26" name="Google Shape;426;p34"/>
          <p:cNvGrpSpPr/>
          <p:nvPr/>
        </p:nvGrpSpPr>
        <p:grpSpPr>
          <a:xfrm>
            <a:off x="7338" y="1387050"/>
            <a:ext cx="1631900" cy="1184700"/>
            <a:chOff x="54225" y="2625125"/>
            <a:chExt cx="1631900" cy="1184700"/>
          </a:xfrm>
        </p:grpSpPr>
        <p:sp>
          <p:nvSpPr>
            <p:cNvPr id="427" name="Google Shape;427;p34"/>
            <p:cNvSpPr/>
            <p:nvPr/>
          </p:nvSpPr>
          <p:spPr>
            <a:xfrm>
              <a:off x="298325" y="2863625"/>
              <a:ext cx="1387800" cy="9462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Open a webpage in Chrome.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54225" y="28636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734025" y="2625125"/>
              <a:ext cx="4560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34"/>
          <p:cNvGrpSpPr/>
          <p:nvPr/>
        </p:nvGrpSpPr>
        <p:grpSpPr>
          <a:xfrm>
            <a:off x="3690241" y="1428925"/>
            <a:ext cx="1991803" cy="812075"/>
            <a:chOff x="1578107" y="1066850"/>
            <a:chExt cx="1864461" cy="812075"/>
          </a:xfrm>
        </p:grpSpPr>
        <p:sp>
          <p:nvSpPr>
            <p:cNvPr id="431" name="Google Shape;431;p34"/>
            <p:cNvSpPr/>
            <p:nvPr/>
          </p:nvSpPr>
          <p:spPr>
            <a:xfrm>
              <a:off x="1578107" y="1221938"/>
              <a:ext cx="1434600" cy="5919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Select "Cast, Save &amp; Share".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32" name="Google Shape;432;p34"/>
            <p:cNvSpPr/>
            <p:nvPr/>
          </p:nvSpPr>
          <p:spPr>
            <a:xfrm>
              <a:off x="2949368" y="13857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3.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1849189" y="1066850"/>
              <a:ext cx="687900" cy="1551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34"/>
          <p:cNvGrpSpPr/>
          <p:nvPr/>
        </p:nvGrpSpPr>
        <p:grpSpPr>
          <a:xfrm>
            <a:off x="1451750" y="3220800"/>
            <a:ext cx="1606625" cy="1022050"/>
            <a:chOff x="3276325" y="2958800"/>
            <a:chExt cx="1606625" cy="1022050"/>
          </a:xfrm>
        </p:grpSpPr>
        <p:sp>
          <p:nvSpPr>
            <p:cNvPr id="435" name="Google Shape;435;p34"/>
            <p:cNvSpPr/>
            <p:nvPr/>
          </p:nvSpPr>
          <p:spPr>
            <a:xfrm>
              <a:off x="4179725" y="2958800"/>
              <a:ext cx="216300" cy="1746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3717150" y="3181950"/>
              <a:ext cx="1165800" cy="7989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Click on the three dots.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3276325" y="34791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438" name="Google Shape;438;p34"/>
          <p:cNvPicPr preferRelativeResize="0"/>
          <p:nvPr/>
        </p:nvPicPr>
        <p:blipFill rotWithShape="1">
          <a:blip r:embed="rId7">
            <a:alphaModFix/>
          </a:blip>
          <a:srcRect l="3500" t="24075" r="22485"/>
          <a:stretch/>
        </p:blipFill>
        <p:spPr>
          <a:xfrm>
            <a:off x="3785200" y="2633425"/>
            <a:ext cx="1842726" cy="875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39" name="Google Shape;439;p34"/>
          <p:cNvGrpSpPr/>
          <p:nvPr/>
        </p:nvGrpSpPr>
        <p:grpSpPr>
          <a:xfrm>
            <a:off x="3597700" y="3269650"/>
            <a:ext cx="1505696" cy="973200"/>
            <a:chOff x="3597700" y="3269650"/>
            <a:chExt cx="1505696" cy="973200"/>
          </a:xfrm>
        </p:grpSpPr>
        <p:grpSp>
          <p:nvGrpSpPr>
            <p:cNvPr id="440" name="Google Shape;440;p34"/>
            <p:cNvGrpSpPr/>
            <p:nvPr/>
          </p:nvGrpSpPr>
          <p:grpSpPr>
            <a:xfrm>
              <a:off x="3597700" y="3269650"/>
              <a:ext cx="1165800" cy="973200"/>
              <a:chOff x="7768875" y="854325"/>
              <a:chExt cx="1165800" cy="973200"/>
            </a:xfrm>
          </p:grpSpPr>
          <p:sp>
            <p:nvSpPr>
              <p:cNvPr id="441" name="Google Shape;441;p34"/>
              <p:cNvSpPr/>
              <p:nvPr/>
            </p:nvSpPr>
            <p:spPr>
              <a:xfrm>
                <a:off x="7768875" y="1028625"/>
                <a:ext cx="1165800" cy="798900"/>
              </a:xfrm>
              <a:prstGeom prst="upArrowCallout">
                <a:avLst>
                  <a:gd name="adj1" fmla="val 13519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Select "Create Shortcut".</a:t>
                </a:r>
                <a:endParaRPr sz="10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7956375" y="854325"/>
                <a:ext cx="790800" cy="2007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3" name="Google Shape;443;p34"/>
            <p:cNvSpPr/>
            <p:nvPr/>
          </p:nvSpPr>
          <p:spPr>
            <a:xfrm>
              <a:off x="4576596" y="3749638"/>
              <a:ext cx="5268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4.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444" name="Google Shape;444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28300" y="512200"/>
            <a:ext cx="1443000" cy="693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Google Shape;445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8300" y="1747800"/>
            <a:ext cx="1221550" cy="12650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46" name="Google Shape;446;p34"/>
          <p:cNvGrpSpPr/>
          <p:nvPr/>
        </p:nvGrpSpPr>
        <p:grpSpPr>
          <a:xfrm>
            <a:off x="6699400" y="2044187"/>
            <a:ext cx="1983511" cy="693784"/>
            <a:chOff x="6749965" y="2877637"/>
            <a:chExt cx="1927236" cy="674100"/>
          </a:xfrm>
        </p:grpSpPr>
        <p:sp>
          <p:nvSpPr>
            <p:cNvPr id="447" name="Google Shape;447;p34"/>
            <p:cNvSpPr/>
            <p:nvPr/>
          </p:nvSpPr>
          <p:spPr>
            <a:xfrm>
              <a:off x="7140001" y="2877637"/>
              <a:ext cx="1537200" cy="6741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8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8821" dist="19607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4100" tIns="94100" rIns="94100" bIns="941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29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The shortcut settles on your desktop.</a:t>
              </a:r>
              <a:endParaRPr sz="1029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6749965" y="3052838"/>
              <a:ext cx="292800" cy="323700"/>
            </a:xfrm>
            <a:prstGeom prst="roundRect">
              <a:avLst>
                <a:gd name="adj" fmla="val 16667"/>
              </a:avLst>
            </a:prstGeom>
            <a:noFill/>
            <a:ln w="9800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100" tIns="94100" rIns="94100" bIns="941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4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9" name="Google Shape;449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28300" y="3447475"/>
            <a:ext cx="2439851" cy="382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34"/>
          <p:cNvGrpSpPr/>
          <p:nvPr/>
        </p:nvGrpSpPr>
        <p:grpSpPr>
          <a:xfrm>
            <a:off x="6605744" y="152838"/>
            <a:ext cx="2439867" cy="1080163"/>
            <a:chOff x="6605744" y="152838"/>
            <a:chExt cx="2439867" cy="1080163"/>
          </a:xfrm>
        </p:grpSpPr>
        <p:grpSp>
          <p:nvGrpSpPr>
            <p:cNvPr id="451" name="Google Shape;451;p34"/>
            <p:cNvGrpSpPr/>
            <p:nvPr/>
          </p:nvGrpSpPr>
          <p:grpSpPr>
            <a:xfrm>
              <a:off x="6605744" y="446200"/>
              <a:ext cx="2439867" cy="693784"/>
              <a:chOff x="6624425" y="2867204"/>
              <a:chExt cx="2370644" cy="674100"/>
            </a:xfrm>
          </p:grpSpPr>
          <p:sp>
            <p:nvSpPr>
              <p:cNvPr id="452" name="Google Shape;452;p34"/>
              <p:cNvSpPr/>
              <p:nvPr/>
            </p:nvSpPr>
            <p:spPr>
              <a:xfrm>
                <a:off x="7457869" y="2867204"/>
                <a:ext cx="1537200" cy="674100"/>
              </a:xfrm>
              <a:prstGeom prst="left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8821" dist="19607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4100" tIns="94100" rIns="94100" bIns="94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29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You can name your shortcut and click create.</a:t>
                </a:r>
                <a:endParaRPr sz="1029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6624425" y="3138025"/>
                <a:ext cx="1165800" cy="238500"/>
              </a:xfrm>
              <a:prstGeom prst="roundRect">
                <a:avLst>
                  <a:gd name="adj" fmla="val 16667"/>
                </a:avLst>
              </a:prstGeom>
              <a:noFill/>
              <a:ln w="9800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4100" tIns="94100" rIns="94100" bIns="94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4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34"/>
            <p:cNvSpPr/>
            <p:nvPr/>
          </p:nvSpPr>
          <p:spPr>
            <a:xfrm>
              <a:off x="7294246" y="1043401"/>
              <a:ext cx="301200" cy="189600"/>
            </a:xfrm>
            <a:prstGeom prst="roundRect">
              <a:avLst>
                <a:gd name="adj" fmla="val 16667"/>
              </a:avLst>
            </a:prstGeom>
            <a:noFill/>
            <a:ln w="9800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100" tIns="94100" rIns="94100" bIns="941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4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7611296" y="152838"/>
              <a:ext cx="5268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5.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456" name="Google Shape;456;p34"/>
          <p:cNvGrpSpPr/>
          <p:nvPr/>
        </p:nvGrpSpPr>
        <p:grpSpPr>
          <a:xfrm>
            <a:off x="6621492" y="3332375"/>
            <a:ext cx="2200987" cy="1117975"/>
            <a:chOff x="6621625" y="3332375"/>
            <a:chExt cx="2081115" cy="1117975"/>
          </a:xfrm>
        </p:grpSpPr>
        <p:grpSp>
          <p:nvGrpSpPr>
            <p:cNvPr id="457" name="Google Shape;457;p34"/>
            <p:cNvGrpSpPr/>
            <p:nvPr/>
          </p:nvGrpSpPr>
          <p:grpSpPr>
            <a:xfrm>
              <a:off x="6621625" y="3332375"/>
              <a:ext cx="1948975" cy="798900"/>
              <a:chOff x="8128600" y="590300"/>
              <a:chExt cx="1948975" cy="798900"/>
            </a:xfrm>
          </p:grpSpPr>
          <p:sp>
            <p:nvSpPr>
              <p:cNvPr id="458" name="Google Shape;458;p34"/>
              <p:cNvSpPr/>
              <p:nvPr/>
            </p:nvSpPr>
            <p:spPr>
              <a:xfrm>
                <a:off x="8423375" y="590300"/>
                <a:ext cx="1654200" cy="798900"/>
              </a:xfrm>
              <a:prstGeom prst="left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Drag the shortcut to the taskbar.</a:t>
                </a:r>
                <a:endParaRPr sz="10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8128600" y="854325"/>
                <a:ext cx="264000" cy="2322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0" name="Google Shape;460;p34"/>
            <p:cNvSpPr/>
            <p:nvPr/>
          </p:nvSpPr>
          <p:spPr>
            <a:xfrm>
              <a:off x="8219140" y="3957150"/>
              <a:ext cx="4836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6.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sp>
        <p:nvSpPr>
          <p:cNvPr id="461" name="Google Shape;461;p34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11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5"/>
          <p:cNvPicPr preferRelativeResize="0"/>
          <p:nvPr/>
        </p:nvPicPr>
        <p:blipFill rotWithShape="1">
          <a:blip r:embed="rId3">
            <a:alphaModFix/>
          </a:blip>
          <a:srcRect b="11441"/>
          <a:stretch/>
        </p:blipFill>
        <p:spPr>
          <a:xfrm>
            <a:off x="325800" y="2375638"/>
            <a:ext cx="2383350" cy="1833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7" name="Google Shape;467;p35"/>
          <p:cNvPicPr preferRelativeResize="0"/>
          <p:nvPr/>
        </p:nvPicPr>
        <p:blipFill rotWithShape="1">
          <a:blip r:embed="rId4">
            <a:alphaModFix/>
          </a:blip>
          <a:srcRect l="35337"/>
          <a:stretch/>
        </p:blipFill>
        <p:spPr>
          <a:xfrm>
            <a:off x="3107750" y="1053988"/>
            <a:ext cx="1337701" cy="16711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8" name="Google Shape;46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675" y="948288"/>
            <a:ext cx="3040626" cy="21353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9" name="Google Shape;469;p35"/>
          <p:cNvSpPr/>
          <p:nvPr/>
        </p:nvSpPr>
        <p:spPr>
          <a:xfrm rot="367">
            <a:off x="-2520650" y="450"/>
            <a:ext cx="8429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5"/>
          <p:cNvSpPr txBox="1"/>
          <p:nvPr/>
        </p:nvSpPr>
        <p:spPr>
          <a:xfrm>
            <a:off x="347250" y="30175"/>
            <a:ext cx="6759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Windows 11 - Snap layouts</a:t>
            </a:r>
            <a:endParaRPr sz="1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472" name="Google Shape;472;p3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473" name="Google Shape;473;p3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4" name="Google Shape;474;p35" title="AVM_NY_logo_ vit Liggande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5" name="Google Shape;475;p35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76" name="Google Shape;476;p35"/>
          <p:cNvGrpSpPr/>
          <p:nvPr/>
        </p:nvGrpSpPr>
        <p:grpSpPr>
          <a:xfrm>
            <a:off x="75943" y="1056756"/>
            <a:ext cx="1383475" cy="1004547"/>
            <a:chOff x="139750" y="3145000"/>
            <a:chExt cx="1560075" cy="1132650"/>
          </a:xfrm>
        </p:grpSpPr>
        <p:sp>
          <p:nvSpPr>
            <p:cNvPr id="477" name="Google Shape;477;p35"/>
            <p:cNvSpPr/>
            <p:nvPr/>
          </p:nvSpPr>
          <p:spPr>
            <a:xfrm>
              <a:off x="312025" y="3331450"/>
              <a:ext cx="1387800" cy="946200"/>
            </a:xfrm>
            <a:prstGeom prst="roundRect">
              <a:avLst>
                <a:gd name="adj" fmla="val 16667"/>
              </a:avLst>
            </a:prstGeom>
            <a:solidFill>
              <a:srgbClr val="E13288"/>
            </a:solidFill>
            <a:ln w="8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684" dist="1689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1075" tIns="81075" rIns="81075" bIns="81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86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Open a window in your browser.</a:t>
              </a:r>
              <a:endParaRPr sz="886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139750" y="31450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8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684" dist="1689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1075" tIns="81075" rIns="81075" bIns="81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41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 sz="1241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479" name="Google Shape;479;p35"/>
          <p:cNvGrpSpPr/>
          <p:nvPr/>
        </p:nvGrpSpPr>
        <p:grpSpPr>
          <a:xfrm>
            <a:off x="1082875" y="2372975"/>
            <a:ext cx="1967800" cy="1211700"/>
            <a:chOff x="1994425" y="1286025"/>
            <a:chExt cx="1967800" cy="1211700"/>
          </a:xfrm>
        </p:grpSpPr>
        <p:sp>
          <p:nvSpPr>
            <p:cNvPr id="480" name="Google Shape;480;p35"/>
            <p:cNvSpPr/>
            <p:nvPr/>
          </p:nvSpPr>
          <p:spPr>
            <a:xfrm>
              <a:off x="2214725" y="1524525"/>
              <a:ext cx="1747500" cy="9732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Hold over the maximize button. Then you will get different Snap layouts.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1994425" y="15245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3025352" y="1286025"/>
              <a:ext cx="2643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35"/>
          <p:cNvGrpSpPr/>
          <p:nvPr/>
        </p:nvGrpSpPr>
        <p:grpSpPr>
          <a:xfrm>
            <a:off x="3187575" y="1286350"/>
            <a:ext cx="2517200" cy="1086625"/>
            <a:chOff x="3187575" y="1286350"/>
            <a:chExt cx="2517200" cy="1086625"/>
          </a:xfrm>
        </p:grpSpPr>
        <p:grpSp>
          <p:nvGrpSpPr>
            <p:cNvPr id="484" name="Google Shape;484;p35"/>
            <p:cNvGrpSpPr/>
            <p:nvPr/>
          </p:nvGrpSpPr>
          <p:grpSpPr>
            <a:xfrm>
              <a:off x="3187575" y="1574075"/>
              <a:ext cx="2517200" cy="798900"/>
              <a:chOff x="7337000" y="1115775"/>
              <a:chExt cx="2517200" cy="7989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7865800" y="1115775"/>
                <a:ext cx="1988400" cy="798900"/>
              </a:xfrm>
              <a:prstGeom prst="left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Choose a layout. Click the box in the layout where you want to place your window. </a:t>
                </a:r>
                <a:endParaRPr sz="10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7337000" y="1234975"/>
                <a:ext cx="388200" cy="477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7" name="Google Shape;487;p35"/>
            <p:cNvSpPr/>
            <p:nvPr/>
          </p:nvSpPr>
          <p:spPr>
            <a:xfrm>
              <a:off x="4094050" y="128635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3.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488" name="Google Shape;48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675" y="951050"/>
            <a:ext cx="3040626" cy="2135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35"/>
          <p:cNvGrpSpPr/>
          <p:nvPr/>
        </p:nvGrpSpPr>
        <p:grpSpPr>
          <a:xfrm>
            <a:off x="6613050" y="894925"/>
            <a:ext cx="2330092" cy="3378575"/>
            <a:chOff x="2302925" y="-983750"/>
            <a:chExt cx="2330092" cy="3378575"/>
          </a:xfrm>
        </p:grpSpPr>
        <p:sp>
          <p:nvSpPr>
            <p:cNvPr id="490" name="Google Shape;490;p35"/>
            <p:cNvSpPr/>
            <p:nvPr/>
          </p:nvSpPr>
          <p:spPr>
            <a:xfrm>
              <a:off x="2561275" y="1147425"/>
              <a:ext cx="2010900" cy="12474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Windows will now display your other open windows. Click on a window to fill the next blank box in the layout.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2302925" y="12077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4.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3498417" y="-983750"/>
              <a:ext cx="1134600" cy="2255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35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7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6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36"/>
          <p:cNvSpPr txBox="1">
            <a:spLocks noGrp="1"/>
          </p:cNvSpPr>
          <p:nvPr>
            <p:ph type="title"/>
          </p:nvPr>
        </p:nvSpPr>
        <p:spPr>
          <a:xfrm>
            <a:off x="1846250" y="1666225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 </a:t>
            </a:r>
            <a:b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your browser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00" name="Google Shape;500;p36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501" name="Google Shape;501;p36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02" name="Google Shape;502;p36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3" name="Google Shape;503;p36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36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pic>
        <p:nvPicPr>
          <p:cNvPr id="505" name="Google Shape;505;p36" title="browser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875" y="1999425"/>
            <a:ext cx="1954450" cy="19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6" title="bookmark-lightpin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1900" y="2384325"/>
            <a:ext cx="1954450" cy="19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7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7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 your browser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13" name="Google Shape;513;p37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514" name="Google Shape;514;p37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15" name="Google Shape;515;p37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6" name="Google Shape;516;p37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7" name="Google Shape;517;p37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18" name="Google Shape;518;p37"/>
          <p:cNvSpPr txBox="1"/>
          <p:nvPr/>
        </p:nvSpPr>
        <p:spPr>
          <a:xfrm>
            <a:off x="347250" y="1197800"/>
            <a:ext cx="65577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Save </a:t>
            </a:r>
            <a:r>
              <a:rPr lang="en" b="1">
                <a:latin typeface="Lexend"/>
                <a:ea typeface="Lexend"/>
                <a:cs typeface="Lexend"/>
                <a:sym typeface="Lexend"/>
              </a:rPr>
              <a:t>bookmarks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/</a:t>
            </a:r>
            <a:r>
              <a:rPr lang="en" b="1">
                <a:latin typeface="Lexend"/>
                <a:ea typeface="Lexend"/>
                <a:cs typeface="Lexend"/>
                <a:sym typeface="Lexend"/>
              </a:rPr>
              <a:t>favorites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 in the browser to quickly find your way back.</a:t>
            </a: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Tab groups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/</a:t>
            </a:r>
            <a:r>
              <a:rPr lang="en" b="1">
                <a:latin typeface="Lexend"/>
                <a:ea typeface="Lexend"/>
                <a:cs typeface="Lexend"/>
                <a:sym typeface="Lexend"/>
              </a:rPr>
              <a:t>collections</a:t>
            </a: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 to keep the browser organized.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8"/>
          <p:cNvSpPr/>
          <p:nvPr/>
        </p:nvSpPr>
        <p:spPr>
          <a:xfrm rot="375">
            <a:off x="-28081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8"/>
          <p:cNvSpPr txBox="1">
            <a:spLocks noGrp="1"/>
          </p:cNvSpPr>
          <p:nvPr>
            <p:ph type="title"/>
          </p:nvPr>
        </p:nvSpPr>
        <p:spPr>
          <a:xfrm>
            <a:off x="259975" y="10200"/>
            <a:ext cx="4964700" cy="77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 - Save Bookmark</a:t>
            </a:r>
            <a:endParaRPr sz="3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25" name="Google Shape;525;p38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526" name="Google Shape;526;p38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27" name="Google Shape;527;p38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8" name="Google Shape;528;p38" title="AVM_NY_logo_ vit Liggand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p38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sp>
        <p:nvSpPr>
          <p:cNvPr id="530" name="Google Shape;530;p38"/>
          <p:cNvSpPr txBox="1"/>
          <p:nvPr/>
        </p:nvSpPr>
        <p:spPr>
          <a:xfrm>
            <a:off x="5449950" y="4727550"/>
            <a:ext cx="237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32" name="Google Shape;532;p38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Chrome Spara bokmärken">
            <a:hlinkClick r:id="" action="ppaction://media"/>
            <a:extLst>
              <a:ext uri="{FF2B5EF4-FFF2-40B4-BE49-F238E27FC236}">
                <a16:creationId xmlns:a16="http://schemas.microsoft.com/office/drawing/2014/main" id="{3D10A4CE-F6B1-4F7F-8FC4-DA3A337C8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0977" y="971585"/>
            <a:ext cx="5482045" cy="3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9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9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Edge - save favorite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39" name="Google Shape;539;p39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540" name="Google Shape;540;p39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41" name="Google Shape;541;p39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2" name="Google Shape;542;p39" title="AVM_NY_logo_ vit Liggand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" name="Google Shape;543;p39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45" name="Google Shape;545;p39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Edge Spara favoriter">
            <a:hlinkClick r:id="" action="ppaction://media"/>
            <a:extLst>
              <a:ext uri="{FF2B5EF4-FFF2-40B4-BE49-F238E27FC236}">
                <a16:creationId xmlns:a16="http://schemas.microsoft.com/office/drawing/2014/main" id="{982FC0BC-4815-4558-B8D4-88E5A7B40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9213" y="898651"/>
            <a:ext cx="5525573" cy="322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0"/>
          <p:cNvSpPr txBox="1">
            <a:spLocks noGrp="1"/>
          </p:cNvSpPr>
          <p:nvPr>
            <p:ph type="title"/>
          </p:nvPr>
        </p:nvSpPr>
        <p:spPr>
          <a:xfrm>
            <a:off x="1891550" y="1574250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Keyboard shortcuts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52" name="Google Shape;552;p40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553" name="Google Shape;553;p40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54" name="Google Shape;554;p40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5" name="Google Shape;555;p40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6" name="Google Shape;556;p40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pic>
        <p:nvPicPr>
          <p:cNvPr id="557" name="Google Shape;557;p40" title="shortcommands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250" y="2187275"/>
            <a:ext cx="1532700" cy="15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1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1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Keyboard shortcuts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64" name="Google Shape;564;p41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565" name="Google Shape;565;p41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66" name="Google Shape;566;p41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7" name="Google Shape;567;p41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8" name="Google Shape;568;p41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69" name="Google Shape;569;p41"/>
          <p:cNvSpPr txBox="1"/>
          <p:nvPr/>
        </p:nvSpPr>
        <p:spPr>
          <a:xfrm>
            <a:off x="347250" y="1197800"/>
            <a:ext cx="6470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You press several keys at the same time to quickly do something, such as copy text/image (Ctrl + C) or paste (Ctrl + V).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"Ctrl + C" means that you hold down the Ctrl key </a:t>
            </a:r>
            <a:r>
              <a:rPr lang="en" b="1">
                <a:latin typeface="Lexend"/>
                <a:ea typeface="Lexend"/>
                <a:cs typeface="Lexend"/>
                <a:sym typeface="Lexend"/>
              </a:rPr>
              <a:t>together 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with the C key </a:t>
            </a:r>
            <a:r>
              <a:rPr lang="en" b="1"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(copy).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Keyboard shortcuts can be used in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Web browser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Various programs, such as word processors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Chromebook and PC (Mac)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" name="Google Shape;570;p41"/>
          <p:cNvGrpSpPr/>
          <p:nvPr/>
        </p:nvGrpSpPr>
        <p:grpSpPr>
          <a:xfrm>
            <a:off x="7076125" y="1876275"/>
            <a:ext cx="1750399" cy="1088075"/>
            <a:chOff x="6695675" y="2124825"/>
            <a:chExt cx="1750399" cy="1088075"/>
          </a:xfrm>
        </p:grpSpPr>
        <p:pic>
          <p:nvPicPr>
            <p:cNvPr id="571" name="Google Shape;571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95675" y="2124825"/>
              <a:ext cx="1750399" cy="74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41"/>
            <p:cNvSpPr txBox="1"/>
            <p:nvPr/>
          </p:nvSpPr>
          <p:spPr>
            <a:xfrm>
              <a:off x="6789675" y="2874200"/>
              <a:ext cx="1562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Keyboard shortcut Ctrl + C</a:t>
              </a:r>
              <a:endParaRPr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2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2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Keyboard Chromebook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79" name="Google Shape;579;p42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580" name="Google Shape;580;p42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81" name="Google Shape;581;p42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2" name="Google Shape;582;p42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p42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4" name="Google Shape;58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0525" y="1650450"/>
            <a:ext cx="6056400" cy="2655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85" name="Google Shape;585;p42"/>
          <p:cNvSpPr/>
          <p:nvPr/>
        </p:nvSpPr>
        <p:spPr>
          <a:xfrm>
            <a:off x="2191525" y="3816450"/>
            <a:ext cx="796500" cy="396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2"/>
          <p:cNvSpPr/>
          <p:nvPr/>
        </p:nvSpPr>
        <p:spPr>
          <a:xfrm>
            <a:off x="314500" y="3662350"/>
            <a:ext cx="1187100" cy="677100"/>
          </a:xfrm>
          <a:prstGeom prst="wedgeRoundRectCallout">
            <a:avLst>
              <a:gd name="adj1" fmla="val 114938"/>
              <a:gd name="adj2" fmla="val 693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Control - abbreviated ctrl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7" name="Google Shape;587;p42"/>
          <p:cNvSpPr/>
          <p:nvPr/>
        </p:nvSpPr>
        <p:spPr>
          <a:xfrm>
            <a:off x="2191525" y="3408700"/>
            <a:ext cx="796500" cy="359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42"/>
          <p:cNvSpPr/>
          <p:nvPr/>
        </p:nvSpPr>
        <p:spPr>
          <a:xfrm>
            <a:off x="649275" y="3074175"/>
            <a:ext cx="852300" cy="502200"/>
          </a:xfrm>
          <a:prstGeom prst="wedgeRoundRectCallout">
            <a:avLst>
              <a:gd name="adj1" fmla="val 139854"/>
              <a:gd name="adj2" fmla="val 3883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Shift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9" name="Google Shape;589;p42"/>
          <p:cNvSpPr/>
          <p:nvPr/>
        </p:nvSpPr>
        <p:spPr>
          <a:xfrm>
            <a:off x="4352200" y="2008700"/>
            <a:ext cx="507300" cy="248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42"/>
          <p:cNvSpPr/>
          <p:nvPr/>
        </p:nvSpPr>
        <p:spPr>
          <a:xfrm>
            <a:off x="4220300" y="1247825"/>
            <a:ext cx="1187100" cy="527700"/>
          </a:xfrm>
          <a:prstGeom prst="wedgeRoundRectCallout">
            <a:avLst>
              <a:gd name="adj1" fmla="val -19432"/>
              <a:gd name="adj2" fmla="val 81689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View window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1" name="Google Shape;591;p42"/>
          <p:cNvSpPr/>
          <p:nvPr/>
        </p:nvSpPr>
        <p:spPr>
          <a:xfrm>
            <a:off x="3018375" y="3816450"/>
            <a:ext cx="679500" cy="396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42"/>
          <p:cNvSpPr/>
          <p:nvPr/>
        </p:nvSpPr>
        <p:spPr>
          <a:xfrm>
            <a:off x="4159425" y="3743500"/>
            <a:ext cx="1004400" cy="359400"/>
          </a:xfrm>
          <a:prstGeom prst="wedgeRoundRectCallout">
            <a:avLst>
              <a:gd name="adj1" fmla="val -97976"/>
              <a:gd name="adj2" fmla="val 36095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Everything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208350" y="823263"/>
            <a:ext cx="59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keyboard shortcut keys: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4" name="Google Shape;594;p42"/>
          <p:cNvSpPr/>
          <p:nvPr/>
        </p:nvSpPr>
        <p:spPr>
          <a:xfrm>
            <a:off x="2150950" y="3019500"/>
            <a:ext cx="679500" cy="359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2"/>
          <p:cNvSpPr/>
          <p:nvPr/>
        </p:nvSpPr>
        <p:spPr>
          <a:xfrm>
            <a:off x="116675" y="1948100"/>
            <a:ext cx="1653600" cy="1004700"/>
          </a:xfrm>
          <a:prstGeom prst="wedgeRoundRectCallout">
            <a:avLst>
              <a:gd name="adj1" fmla="val 85561"/>
              <a:gd name="adj2" fmla="val 70133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Search your Chromebook or the web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Folders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119" name="Google Shape;119;p16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20" name="Google Shape;120;p16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" name="Google Shape;121;p16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Google Shape;122;p16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347250" y="1197800"/>
            <a:ext cx="6557700" cy="23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Folders: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3194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31"/>
              <a:buFont typeface="Lexend Light"/>
              <a:buChar char="●"/>
            </a:pPr>
            <a:r>
              <a:rPr lang="en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Find materials more easily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3194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31"/>
              <a:buFont typeface="Lexend Light"/>
              <a:buChar char="●"/>
            </a:pPr>
            <a:r>
              <a:rPr lang="en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Better overview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3194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31"/>
              <a:buFont typeface="Lexend Light"/>
              <a:buChar char="●"/>
            </a:pPr>
            <a:r>
              <a:rPr lang="en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Use different colors for the folders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Tip: </a:t>
            </a:r>
            <a:b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en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For example, if you are creating a document on the subject of SCIENCE, first open the folder and then create the document. Then the document ends up right from the start</a:t>
            </a:r>
            <a:r>
              <a:rPr lang="en">
                <a:solidFill>
                  <a:srgbClr val="212121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16" title="tabs-lightpin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79495">
            <a:off x="6901250" y="565100"/>
            <a:ext cx="1704675" cy="17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 title="tabs-lightpin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9949">
            <a:off x="6720675" y="1074825"/>
            <a:ext cx="1704675" cy="17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 title="tabs-lightpin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15900">
            <a:off x="7008950" y="1660025"/>
            <a:ext cx="1704675" cy="17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3"/>
          <p:cNvPicPr preferRelativeResize="0"/>
          <p:nvPr/>
        </p:nvPicPr>
        <p:blipFill rotWithShape="1">
          <a:blip r:embed="rId3">
            <a:alphaModFix/>
          </a:blip>
          <a:srcRect r="685" b="40476"/>
          <a:stretch/>
        </p:blipFill>
        <p:spPr>
          <a:xfrm>
            <a:off x="778401" y="1190750"/>
            <a:ext cx="7264051" cy="3110064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3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43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Keyboard PC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03" name="Google Shape;603;p43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604" name="Google Shape;604;p43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605" name="Google Shape;605;p43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6" name="Google Shape;606;p43" title="AVM_NY_logo_ vit Liggan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7" name="Google Shape;607;p43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08" name="Google Shape;608;p43"/>
          <p:cNvSpPr/>
          <p:nvPr/>
        </p:nvSpPr>
        <p:spPr>
          <a:xfrm>
            <a:off x="933550" y="3674425"/>
            <a:ext cx="507300" cy="5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3"/>
          <p:cNvSpPr/>
          <p:nvPr/>
        </p:nvSpPr>
        <p:spPr>
          <a:xfrm>
            <a:off x="1521725" y="4335875"/>
            <a:ext cx="1400100" cy="677100"/>
          </a:xfrm>
          <a:prstGeom prst="wedgeRoundRectCallout">
            <a:avLst>
              <a:gd name="adj1" fmla="val -68800"/>
              <a:gd name="adj2" fmla="val -7980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Control - abbreviated ctrl</a:t>
            </a:r>
            <a:endParaRPr sz="13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0" name="Google Shape;610;p43"/>
          <p:cNvSpPr/>
          <p:nvPr/>
        </p:nvSpPr>
        <p:spPr>
          <a:xfrm>
            <a:off x="997175" y="3215950"/>
            <a:ext cx="1187100" cy="359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3"/>
          <p:cNvSpPr/>
          <p:nvPr/>
        </p:nvSpPr>
        <p:spPr>
          <a:xfrm>
            <a:off x="1055075" y="1953225"/>
            <a:ext cx="852300" cy="502200"/>
          </a:xfrm>
          <a:prstGeom prst="wedgeRoundRectCallout">
            <a:avLst>
              <a:gd name="adj1" fmla="val 9515"/>
              <a:gd name="adj2" fmla="val 207502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Shift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2" name="Google Shape;612;p43"/>
          <p:cNvSpPr/>
          <p:nvPr/>
        </p:nvSpPr>
        <p:spPr>
          <a:xfrm>
            <a:off x="1983350" y="3672200"/>
            <a:ext cx="395700" cy="5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3"/>
          <p:cNvSpPr/>
          <p:nvPr/>
        </p:nvSpPr>
        <p:spPr>
          <a:xfrm>
            <a:off x="2379050" y="2688250"/>
            <a:ext cx="1187100" cy="527700"/>
          </a:xfrm>
          <a:prstGeom prst="wedgeRoundRectCallout">
            <a:avLst>
              <a:gd name="adj1" fmla="val -60688"/>
              <a:gd name="adj2" fmla="val 12690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Windows-tangenten</a:t>
            </a:r>
            <a:endParaRPr sz="1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4" name="Google Shape;614;p43"/>
          <p:cNvSpPr/>
          <p:nvPr/>
        </p:nvSpPr>
        <p:spPr>
          <a:xfrm>
            <a:off x="2457850" y="3674425"/>
            <a:ext cx="507300" cy="493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3"/>
          <p:cNvSpPr/>
          <p:nvPr/>
        </p:nvSpPr>
        <p:spPr>
          <a:xfrm>
            <a:off x="3413750" y="3616700"/>
            <a:ext cx="1004400" cy="359400"/>
          </a:xfrm>
          <a:prstGeom prst="wedgeRoundRectCallout">
            <a:avLst>
              <a:gd name="adj1" fmla="val -97976"/>
              <a:gd name="adj2" fmla="val 36095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Everything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6" name="Google Shape;616;p43"/>
          <p:cNvSpPr/>
          <p:nvPr/>
        </p:nvSpPr>
        <p:spPr>
          <a:xfrm>
            <a:off x="1166675" y="3268900"/>
            <a:ext cx="228300" cy="253500"/>
          </a:xfrm>
          <a:prstGeom prst="up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3"/>
          <p:cNvSpPr txBox="1"/>
          <p:nvPr/>
        </p:nvSpPr>
        <p:spPr>
          <a:xfrm>
            <a:off x="208350" y="823263"/>
            <a:ext cx="59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keyboard shortcut keys: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4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4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Task - test keyboard shortcuts</a:t>
            </a:r>
            <a:endParaRPr sz="2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24" name="Google Shape;624;p4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625" name="Google Shape;625;p4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626" name="Google Shape;626;p4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7" name="Google Shape;627;p44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8" name="Google Shape;628;p44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graphicFrame>
        <p:nvGraphicFramePr>
          <p:cNvPr id="629" name="Google Shape;629;p44"/>
          <p:cNvGraphicFramePr/>
          <p:nvPr/>
        </p:nvGraphicFramePr>
        <p:xfrm>
          <a:off x="2338038" y="859950"/>
          <a:ext cx="4439025" cy="3642360"/>
        </p:xfrm>
        <a:graphic>
          <a:graphicData uri="http://schemas.openxmlformats.org/drawingml/2006/table">
            <a:tbl>
              <a:tblPr>
                <a:solidFill>
                  <a:srgbClr val="FCFCFC"/>
                </a:solidFill>
                <a:tableStyleId>{93F45F5A-8D55-4284-901B-EA4A137C1768}</a:tableStyleId>
              </a:tblPr>
              <a:tblGrid>
                <a:gridCol w="25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Open new tab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T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Close tab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W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Switch between tabs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Tab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Open last closed tab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Shift 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T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Refresh the webpage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F5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for windows 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+ R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for chromebook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Zooma in/ut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+ 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/ 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–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Search by webpage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en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</a:t>
                      </a:r>
                      <a:r>
                        <a:rPr lang="en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F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30" name="Google Shape;630;p44"/>
          <p:cNvSpPr txBox="1"/>
          <p:nvPr/>
        </p:nvSpPr>
        <p:spPr>
          <a:xfrm>
            <a:off x="421250" y="798600"/>
            <a:ext cx="2921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Chrome</a:t>
            </a:r>
            <a:br>
              <a:rPr lang="sv-SE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/Edge browser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1" name="Google Shape;631;p44"/>
          <p:cNvSpPr/>
          <p:nvPr/>
        </p:nvSpPr>
        <p:spPr>
          <a:xfrm rot="593">
            <a:off x="7157300" y="1920300"/>
            <a:ext cx="1738500" cy="13029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Tell each other about your best keyboard shortcuts!</a:t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4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For more keyboard shortcuts, see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Organize keyboard shortcuts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5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Task - test keyboard shortcuts</a:t>
            </a:r>
            <a:endParaRPr sz="2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39" name="Google Shape;639;p4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640" name="Google Shape;640;p4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641" name="Google Shape;641;p4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2" name="Google Shape;642;p45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3" name="Google Shape;643;p45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graphicFrame>
        <p:nvGraphicFramePr>
          <p:cNvPr id="644" name="Google Shape;644;p45"/>
          <p:cNvGraphicFramePr/>
          <p:nvPr/>
        </p:nvGraphicFramePr>
        <p:xfrm>
          <a:off x="1704075" y="113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{93F45F5A-8D55-4284-901B-EA4A137C1768}</a:tableStyleId>
              </a:tblPr>
              <a:tblGrid>
                <a:gridCol w="273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Windows</a:t>
                      </a:r>
                      <a:endParaRPr sz="1100" b="1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Chromebook</a:t>
                      </a:r>
                      <a:endParaRPr sz="1100" b="1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Switch between open programs/windows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Alt + Tab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Alt + Tab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Show the desktop (minimize everything)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Windows + D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Shift + Alt + M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View all open windows (overview mode)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–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Show Window button 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(above the 6th)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" name="Google Shape;645;p45"/>
          <p:cNvSpPr txBox="1"/>
          <p:nvPr/>
        </p:nvSpPr>
        <p:spPr>
          <a:xfrm>
            <a:off x="330150" y="931600"/>
            <a:ext cx="1627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93538"/>
                </a:solidFill>
                <a:latin typeface="Lexend"/>
                <a:ea typeface="Lexend"/>
                <a:cs typeface="Lexend"/>
                <a:sym typeface="Lexend"/>
              </a:rPr>
              <a:t>Multitasking</a:t>
            </a:r>
            <a:endParaRPr sz="1500">
              <a:solidFill>
                <a:srgbClr val="393538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sv-SE" sz="1200">
                <a:solidFill>
                  <a:srgbClr val="393538"/>
                </a:solidFill>
                <a:highlight>
                  <a:srgbClr val="F6F6F6"/>
                </a:highlight>
                <a:latin typeface="Lexend"/>
                <a:ea typeface="Lexend"/>
                <a:cs typeface="Lexend"/>
                <a:sym typeface="Lexend"/>
              </a:rPr>
              <a:t> </a:t>
            </a:r>
            <a:endParaRPr sz="1200">
              <a:solidFill>
                <a:srgbClr val="393538"/>
              </a:solidFill>
              <a:highlight>
                <a:srgbClr val="F6F6F6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46" name="Google Shape;646;p45"/>
          <p:cNvPicPr preferRelativeResize="0"/>
          <p:nvPr/>
        </p:nvPicPr>
        <p:blipFill rotWithShape="1">
          <a:blip r:embed="rId4">
            <a:alphaModFix/>
          </a:blip>
          <a:srcRect l="42479" t="11384" r="49376" b="76059"/>
          <a:stretch/>
        </p:blipFill>
        <p:spPr>
          <a:xfrm>
            <a:off x="382525" y="2571750"/>
            <a:ext cx="614100" cy="414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7" name="Google Shape;647;p45"/>
          <p:cNvPicPr preferRelativeResize="0"/>
          <p:nvPr/>
        </p:nvPicPr>
        <p:blipFill rotWithShape="1">
          <a:blip r:embed="rId5">
            <a:alphaModFix/>
          </a:blip>
          <a:srcRect l="15709" t="47429" r="77547" b="41585"/>
          <a:stretch/>
        </p:blipFill>
        <p:spPr>
          <a:xfrm>
            <a:off x="382525" y="1545041"/>
            <a:ext cx="493225" cy="573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8" name="Google Shape;648;p45"/>
          <p:cNvSpPr txBox="1"/>
          <p:nvPr/>
        </p:nvSpPr>
        <p:spPr>
          <a:xfrm>
            <a:off x="330150" y="2053600"/>
            <a:ext cx="1114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Windows-tangenten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9" name="Google Shape;649;p45"/>
          <p:cNvSpPr txBox="1"/>
          <p:nvPr/>
        </p:nvSpPr>
        <p:spPr>
          <a:xfrm>
            <a:off x="357350" y="3021300"/>
            <a:ext cx="1182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Show the Window key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0" name="Google Shape;650;p45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For more keyboard shortcuts, see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Organize keyboard shortcuts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Folders - Google drive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134" name="Google Shape;134;p17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35" name="Google Shape;135;p17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6" name="Google Shape;136;p17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17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437875" y="865625"/>
            <a:ext cx="2898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Create new folder and change color</a:t>
            </a:r>
            <a:endParaRPr sz="1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7" title="Drive___Skapa_ny_mapp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750" y="1241577"/>
            <a:ext cx="6440502" cy="31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Folders - One drive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147" name="Google Shape;147;p18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48" name="Google Shape;148;p18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" name="Google Shape;149;p18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8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Task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158" name="Google Shape;158;p19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59" name="Google Shape;159;p19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" name="Google Shape;160;p19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9"/>
          <p:cNvSpPr/>
          <p:nvPr/>
        </p:nvSpPr>
        <p:spPr>
          <a:xfrm rot="342">
            <a:off x="1552050" y="1320575"/>
            <a:ext cx="60399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Create a folder structure for your topics.</a:t>
            </a:r>
            <a:endParaRPr sz="17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sp>
        <p:nvSpPr>
          <p:cNvPr id="163" name="Google Shape;163;p19"/>
          <p:cNvSpPr txBox="1"/>
          <p:nvPr/>
        </p:nvSpPr>
        <p:spPr>
          <a:xfrm>
            <a:off x="1909950" y="2439425"/>
            <a:ext cx="532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5449950" y="4727550"/>
            <a:ext cx="237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4975" y="451451"/>
            <a:ext cx="1442400" cy="1316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6" name="Google Shape;16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7195" y="1396375"/>
            <a:ext cx="1052100" cy="1381200"/>
          </a:xfrm>
          <a:prstGeom prst="roundRect">
            <a:avLst>
              <a:gd name="adj" fmla="val 16667"/>
            </a:avLst>
          </a:prstGeom>
          <a:solidFill>
            <a:srgbClr val="0A82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1891550" y="1574250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b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documents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174" name="Google Shape;174;p20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75" name="Google Shape;175;p20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" name="Google Shape;176;p20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20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"/>
          </a:p>
        </p:txBody>
      </p:sp>
      <p:pic>
        <p:nvPicPr>
          <p:cNvPr id="178" name="Google Shape;178;p20" title="tableofconte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2979">
            <a:off x="5253797" y="2104272"/>
            <a:ext cx="1645605" cy="164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title="headings-blu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70853">
            <a:off x="6398925" y="2279900"/>
            <a:ext cx="1847025" cy="184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 documents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187" name="Google Shape;187;p21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88" name="Google Shape;188;p21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" name="Google Shape;189;p21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21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347250" y="1197800"/>
            <a:ext cx="65577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Heading levels: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Clear parts/structure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Easier to read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Table of contents: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Overview of the text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Easy to jump to the right page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Tala in text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Quickly get thoughts down to text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21" title="headings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70852">
            <a:off x="5484010" y="1260785"/>
            <a:ext cx="2238256" cy="223825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5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347250" y="30175"/>
            <a:ext cx="6759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Google Docs - Heading Levels and Table of Contents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Focus </a:t>
            </a:r>
            <a:endParaRPr sz="200"/>
          </a:p>
        </p:txBody>
      </p:sp>
      <p:grpSp>
        <p:nvGrpSpPr>
          <p:cNvPr id="201" name="Google Shape;201;p22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02" name="Google Shape;202;p22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3" name="Google Shape;203;p22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22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Organize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05" name="Google Shape;205;p22" title="Google_Dokument___Rubrikniv_och_inneh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1050" y="912525"/>
            <a:ext cx="7075413" cy="351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2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More manuals can be found at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Organizing presentations and manuals</a:t>
            </a:r>
            <a:r>
              <a:rPr lang="en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C40AA864FBC545973F8BD5D5D3AFAE" ma:contentTypeVersion="19" ma:contentTypeDescription="Skapa ett nytt dokument." ma:contentTypeScope="" ma:versionID="ce18f414e3e8eac3158f9e55cb8ce140">
  <xsd:schema xmlns:xsd="http://www.w3.org/2001/XMLSchema" xmlns:xs="http://www.w3.org/2001/XMLSchema" xmlns:p="http://schemas.microsoft.com/office/2006/metadata/properties" xmlns:ns2="ba97e764-292f-45e6-82a1-2884c756b429" xmlns:ns3="3275c5a0-cc54-4e08-946a-2e8f36cd386f" xmlns:ns4="e00c6b76-80ea-44b2-9ed0-a1bf3e6c79e6" targetNamespace="http://schemas.microsoft.com/office/2006/metadata/properties" ma:root="true" ma:fieldsID="3f5acd5cbdad22a02c371906cb056df7" ns2:_="" ns3:_="" ns4:_="">
    <xsd:import namespace="ba97e764-292f-45e6-82a1-2884c756b429"/>
    <xsd:import namespace="3275c5a0-cc54-4e08-946a-2e8f36cd386f"/>
    <xsd:import namespace="e00c6b76-80ea-44b2-9ed0-a1bf3e6c79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Ansvarig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7e764-292f-45e6-82a1-2884c756b4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5683863f-99a1-4807-bf70-ef0c7bbca8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nsvarig" ma:index="25" nillable="true" ma:displayName="Ansvarig" ma:format="Dropdown" ma:list="UserInfo" ma:SharePointGroup="0" ma:internalName="Ansvarig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5c5a0-cc54-4e08-946a-2e8f36cd38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c6b76-80ea-44b2-9ed0-a1bf3e6c79e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3b744ca-10b8-456a-81d7-5e843c4f23c3}" ma:internalName="TaxCatchAll" ma:showField="CatchAllData" ma:web="3275c5a0-cc54-4e08-946a-2e8f36cd3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00c6b76-80ea-44b2-9ed0-a1bf3e6c79e6" xsi:nil="true"/>
    <Ansvarig xmlns="ba97e764-292f-45e6-82a1-2884c756b429">
      <UserInfo>
        <DisplayName/>
        <AccountId xsi:nil="true"/>
        <AccountType/>
      </UserInfo>
    </Ansvarig>
    <lcf76f155ced4ddcb4097134ff3c332f xmlns="ba97e764-292f-45e6-82a1-2884c756b42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F76C88-2AA5-4B05-BC54-2ED855EE52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97e764-292f-45e6-82a1-2884c756b429"/>
    <ds:schemaRef ds:uri="3275c5a0-cc54-4e08-946a-2e8f36cd386f"/>
    <ds:schemaRef ds:uri="e00c6b76-80ea-44b2-9ed0-a1bf3e6c79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CA5921-553E-4A49-AFBB-CFED2B535BC4}">
  <ds:schemaRefs>
    <ds:schemaRef ds:uri="http://schemas.microsoft.com/office/2006/metadata/properties"/>
    <ds:schemaRef ds:uri="http://schemas.microsoft.com/office/infopath/2007/PartnerControls"/>
    <ds:schemaRef ds:uri="e00c6b76-80ea-44b2-9ed0-a1bf3e6c79e6"/>
    <ds:schemaRef ds:uri="ba97e764-292f-45e6-82a1-2884c756b429"/>
  </ds:schemaRefs>
</ds:datastoreItem>
</file>

<file path=customXml/itemProps3.xml><?xml version="1.0" encoding="utf-8"?>
<ds:datastoreItem xmlns:ds="http://schemas.openxmlformats.org/officeDocument/2006/customXml" ds:itemID="{4CB2A3E7-ACBF-498C-8532-D3C13FA728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1120</Words>
  <Application>Microsoft Office PowerPoint</Application>
  <PresentationFormat>On-screen Show (16:9)</PresentationFormat>
  <Paragraphs>262</Paragraphs>
  <Slides>32</Slides>
  <Notes>32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Digital Study Techniques - Organize</vt:lpstr>
      <vt:lpstr>Organize  folders and documents</vt:lpstr>
      <vt:lpstr>PowerPoint Presentation</vt:lpstr>
      <vt:lpstr>PowerPoint Presentation</vt:lpstr>
      <vt:lpstr>PowerPoint Presentation</vt:lpstr>
      <vt:lpstr>Task</vt:lpstr>
      <vt:lpstr>Organize documents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</vt:lpstr>
      <vt:lpstr>Organize your desktop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Organize  your browser</vt:lpstr>
      <vt:lpstr>PowerPoint Presentation</vt:lpstr>
      <vt:lpstr>Chrome - Save Bookmark</vt:lpstr>
      <vt:lpstr>PowerPoint Presentation</vt:lpstr>
      <vt:lpstr>Keyboard shortcuts</vt:lpstr>
      <vt:lpstr>PowerPoint Presentation</vt:lpstr>
      <vt:lpstr>PowerPoint Presentation</vt:lpstr>
      <vt:lpstr>PowerPoint Presentation</vt:lpstr>
      <vt:lpstr>Task - test keyboard shortcuts</vt:lpstr>
      <vt:lpstr>Task - test keyboard shortcuts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Peter Lundström</cp:lastModifiedBy>
  <cp:revision>2</cp:revision>
  <dcterms:modified xsi:type="dcterms:W3CDTF">2026-04-30T06:24:05Z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9e35c1d-0544-4444-bb99-5d9e66b4d885_Enabled">
    <vt:lpwstr>true</vt:lpwstr>
  </property>
  <property fmtid="{D5CDD505-2E9C-101B-9397-08002B2CF9AE}" pid="3" name="MSIP_Label_a9e35c1d-0544-4444-bb99-5d9e66b4d885_SetDate">
    <vt:lpwstr>2026-04-28T09:33:59Z</vt:lpwstr>
  </property>
  <property fmtid="{D5CDD505-2E9C-101B-9397-08002B2CF9AE}" pid="4" name="MSIP_Label_a9e35c1d-0544-4444-bb99-5d9e66b4d885_Method">
    <vt:lpwstr>Standard</vt:lpwstr>
  </property>
  <property fmtid="{D5CDD505-2E9C-101B-9397-08002B2CF9AE}" pid="5" name="MSIP_Label_a9e35c1d-0544-4444-bb99-5d9e66b4d885_Name">
    <vt:lpwstr>a9e35c1d-0544-4444-bb99-5d9e66b4d885</vt:lpwstr>
  </property>
  <property fmtid="{D5CDD505-2E9C-101B-9397-08002B2CF9AE}" pid="6" name="MSIP_Label_a9e35c1d-0544-4444-bb99-5d9e66b4d885_SiteId">
    <vt:lpwstr>f4c06ba7-7fa7-490d-a30d-edbf07b388ca</vt:lpwstr>
  </property>
  <property fmtid="{D5CDD505-2E9C-101B-9397-08002B2CF9AE}" pid="7" name="MSIP_Label_a9e35c1d-0544-4444-bb99-5d9e66b4d885_ActionId">
    <vt:lpwstr>9ceaecfb-7811-401e-97ec-5e9149775c2d</vt:lpwstr>
  </property>
  <property fmtid="{D5CDD505-2E9C-101B-9397-08002B2CF9AE}" pid="8" name="MSIP_Label_a9e35c1d-0544-4444-bb99-5d9e66b4d885_ContentBits">
    <vt:lpwstr>0</vt:lpwstr>
  </property>
  <property fmtid="{D5CDD505-2E9C-101B-9397-08002B2CF9AE}" pid="9" name="MSIP_Label_a9e35c1d-0544-4444-bb99-5d9e66b4d885_Tag">
    <vt:lpwstr>10, 3, 0, 1</vt:lpwstr>
  </property>
  <property fmtid="{D5CDD505-2E9C-101B-9397-08002B2CF9AE}" pid="10" name="ContentTypeId">
    <vt:lpwstr>0x010100C5C40AA864FBC545973F8BD5D5D3AFAE</vt:lpwstr>
  </property>
</Properties>
</file>