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docProps/custom.xml" ContentType="application/vnd.openxmlformats-officedocument.custom-properti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notesSlides/notesSlide4.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s/slide16.xml" ContentType="application/vnd.openxmlformats-officedocument.presentationml.slide+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1.xml" ContentType="application/vnd.openxmlformats-officedocument.presentationml.slide+xml"/>
  <Override PartName="/ppt/slideLayouts/slideLayout8.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Lexend" panose="020B0604020202020204" charset="0"/>
      <p:regular r:id="rId19"/>
      <p:bold r:id="rId20"/>
    </p:embeddedFont>
    <p:embeddedFont>
      <p:font typeface="Lexend Light" panose="020B0604020202020204" charset="0"/>
      <p:regular r:id="rId21"/>
      <p:bold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38" d="100"/>
          <a:sy n="138" d="100"/>
        </p:scale>
        <p:origin x="870"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27d92dde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327d92ddeb1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ca0b3232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35ca0b3232f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c4e76c62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35c4e76c621_0_13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5c4e76c621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35c4e76c621_0_15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5ca0b3232f_0_4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5ca0b3232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5ca0b3232f_0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5ca0b3232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21681cb0bc_0_16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21681cb0bc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5dce6795bf_0_3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5dce6795b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c4e76c621_0_2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c4e76c62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50">
                <a:solidFill>
                  <a:srgbClr val="131313"/>
                </a:solidFill>
                <a:latin typeface="Roboto"/>
                <a:ea typeface="Roboto"/>
                <a:cs typeface="Roboto"/>
                <a:sym typeface="Roboto"/>
              </a:rPr>
              <a:t>Do you recognize yourself in losing concentration in class or when you do your homework? </a:t>
            </a:r>
            <a:endParaRPr sz="1050">
              <a:solidFill>
                <a:srgbClr val="13131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131313"/>
                </a:solidFill>
                <a:latin typeface="Roboto"/>
                <a:ea typeface="Roboto"/>
                <a:cs typeface="Roboto"/>
                <a:sym typeface="Roboto"/>
              </a:rPr>
              <a:t>Here are some tips to reduce the risk of starting to think about other things!</a:t>
            </a:r>
            <a:endParaRPr sz="1050">
              <a:solidFill>
                <a:srgbClr val="13131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50">
              <a:solidFill>
                <a:srgbClr val="13131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131313"/>
                </a:solidFill>
                <a:latin typeface="Roboto"/>
                <a:ea typeface="Roboto"/>
                <a:cs typeface="Roboto"/>
                <a:sym typeface="Roboto"/>
              </a:rPr>
              <a:t>When you learn something new, try to associate it with knowledge you already have. If you read about a historical event, connect it to other things you know about that time. Think about what it looked like, what you wore or what happened in other places in the world. By putting the information in context, it becomes easier to understand and remember.</a:t>
            </a: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c4e76c621_0_7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c4e76c621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5ca0b3232f_0_5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5ca0b3232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ca0b3232f_0_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ca0b3232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c4e76c621_0_4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c4e76c62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50">
                <a:solidFill>
                  <a:srgbClr val="131313"/>
                </a:solidFill>
                <a:latin typeface="Roboto"/>
                <a:ea typeface="Roboto"/>
                <a:cs typeface="Roboto"/>
                <a:sym typeface="Roboto"/>
              </a:rPr>
              <a:t>Notes help you remember what is said in class and what you read as you study. But there is no one right way to take notes. Try out what suits you best and you are guaranteed to benefit from it!</a:t>
            </a:r>
            <a:endParaRPr sz="1050">
              <a:solidFill>
                <a:srgbClr val="13131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c4e76c621_0_6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c4e76c621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c4e76c621_0_9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c4e76c621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c4e76c621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35c4e76c621_0_10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463750" y="1371629"/>
            <a:ext cx="43887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rm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rmAutofit/>
          </a:bodyPr>
          <a:lstStyle>
            <a:lvl1pPr marL="457200" lvl="0" indent="-431800">
              <a:spcBef>
                <a:spcPts val="640"/>
              </a:spcBef>
              <a:spcAft>
                <a:spcPts val="0"/>
              </a:spcAft>
              <a:buSzPts val="3200"/>
              <a:buChar char="•"/>
              <a:defRPr/>
            </a:lvl1pPr>
            <a:lvl2pPr marL="914400" lvl="1" indent="-406400">
              <a:spcBef>
                <a:spcPts val="560"/>
              </a:spcBef>
              <a:spcAft>
                <a:spcPts val="0"/>
              </a:spcAft>
              <a:buSzPts val="2800"/>
              <a:buChar char="–"/>
              <a:defRPr/>
            </a:lvl2pPr>
            <a:lvl3pPr marL="1371600" lvl="2" indent="-381000">
              <a:spcBef>
                <a:spcPts val="480"/>
              </a:spcBef>
              <a:spcAft>
                <a:spcPts val="0"/>
              </a:spcAft>
              <a:buSzPts val="2400"/>
              <a:buChar char="•"/>
              <a:defRPr/>
            </a:lvl3pPr>
            <a:lvl4pPr marL="1828800" lvl="3" indent="-355600">
              <a:spcBef>
                <a:spcPts val="400"/>
              </a:spcBef>
              <a:spcAft>
                <a:spcPts val="0"/>
              </a:spcAft>
              <a:buSzPts val="2000"/>
              <a:buChar char="–"/>
              <a:defRPr/>
            </a:lvl4pPr>
            <a:lvl5pPr marL="2286000" lvl="4" indent="-355600">
              <a:spcBef>
                <a:spcPts val="400"/>
              </a:spcBef>
              <a:spcAft>
                <a:spcPts val="0"/>
              </a:spcAft>
              <a:buSzPts val="2000"/>
              <a:buChar char="»"/>
              <a:defRPr/>
            </a:lvl5pPr>
            <a:lvl6pPr marL="2743200" lvl="5" indent="-355600">
              <a:spcBef>
                <a:spcPts val="400"/>
              </a:spcBef>
              <a:spcAft>
                <a:spcPts val="0"/>
              </a:spcAft>
              <a:buSzPts val="2000"/>
              <a:buChar char="•"/>
              <a:defRPr/>
            </a:lvl6pPr>
            <a:lvl7pPr marL="3200400" lvl="6" indent="-355600">
              <a:spcBef>
                <a:spcPts val="400"/>
              </a:spcBef>
              <a:spcAft>
                <a:spcPts val="0"/>
              </a:spcAft>
              <a:buSzPts val="2000"/>
              <a:buChar char="•"/>
              <a:defRPr/>
            </a:lvl7pPr>
            <a:lvl8pPr marL="3657600" lvl="7" indent="-355600">
              <a:spcBef>
                <a:spcPts val="400"/>
              </a:spcBef>
              <a:spcAft>
                <a:spcPts val="0"/>
              </a:spcAft>
              <a:buSzPts val="2000"/>
              <a:buChar char="•"/>
              <a:defRPr/>
            </a:lvl8pPr>
            <a:lvl9pPr marL="4114800" lvl="8" indent="-355600">
              <a:spcBef>
                <a:spcPts val="400"/>
              </a:spcBef>
              <a:spcAft>
                <a:spcPts val="0"/>
              </a:spcAft>
              <a:buSzPts val="2000"/>
              <a:buChar char="•"/>
              <a:defRPr/>
            </a:lvl9pPr>
          </a:lstStyle>
          <a:p>
            <a:endParaRPr/>
          </a:p>
        </p:txBody>
      </p:sp>
      <p:sp>
        <p:nvSpPr>
          <p:cNvPr id="83" name="Google Shape;83;p13"/>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459581"/>
            <a:ext cx="5486400" cy="3086100"/>
          </a:xfrm>
          <a:prstGeom prst="rect">
            <a:avLst/>
          </a:prstGeom>
          <a:noFill/>
          <a:ln>
            <a:noFill/>
          </a:ln>
        </p:spPr>
      </p:sp>
      <p:sp>
        <p:nvSpPr>
          <p:cNvPr id="64" name="Google Shape;64;p10"/>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3joAlMJnBzo&amp;ab_channel=Anna-LenaG%C3%B6ransson" TargetMode="External"/><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www.youtube.com/watch?v=3joAlMJnBzo"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drive.google.com/file/d/1qU8-fOCLAu53EnaLWaIXf2dGyVZH1uGN/view?usp=sharing"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drive.google.com/file/d/1qU8-fOCLAu53EnaLWaIXf2dGyVZH1uGN/view?usp=sharing"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drive.google.com/file/d/1qU8-fOCLAu53EnaLWaIXf2dGyVZH1uGN/view?usp=shar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s://drive.google.com/file/d/1G9BksDG6rx0lOlKvNwM5LazWKklfEOr3/view?usp=sharing" TargetMode="External"/><Relationship Id="rId5" Type="http://schemas.openxmlformats.org/officeDocument/2006/relationships/image" Target="../media/image6.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drive.google.com/file/d/1G9BksDG6rx0lOlKvNwM5LazWKklfEOr3/view?usp=sharing"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youtu.be/1KtJiFIuXIU" TargetMode="External"/><Relationship Id="rId5" Type="http://schemas.openxmlformats.org/officeDocument/2006/relationships/image" Target="../media/image4.jpeg"/><Relationship Id="rId4" Type="http://schemas.openxmlformats.org/officeDocument/2006/relationships/hyperlink" Target="http://www.youtube.com/watch?v=1KtJiFIuXI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youtu.be/l9tse88GG4A" TargetMode="External"/><Relationship Id="rId5" Type="http://schemas.openxmlformats.org/officeDocument/2006/relationships/image" Target="../media/image5.jpeg"/><Relationship Id="rId4" Type="http://schemas.openxmlformats.org/officeDocument/2006/relationships/hyperlink" Target="http://www.youtube.com/watch?v=l9tse88GG4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p:nvPr/>
        </p:nvSpPr>
        <p:spPr>
          <a:xfrm rot="345">
            <a:off x="603150" y="346200"/>
            <a:ext cx="5979600" cy="798000"/>
          </a:xfrm>
          <a:prstGeom prst="round2DiagRect">
            <a:avLst>
              <a:gd name="adj1" fmla="val 49117"/>
              <a:gd name="adj2" fmla="val 0"/>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9" name="Google Shape;89;p14"/>
          <p:cNvSpPr txBox="1">
            <a:spLocks noGrp="1"/>
          </p:cNvSpPr>
          <p:nvPr>
            <p:ph type="title"/>
          </p:nvPr>
        </p:nvSpPr>
        <p:spPr>
          <a:xfrm>
            <a:off x="603150" y="345900"/>
            <a:ext cx="5979600" cy="798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 sz="2600">
                <a:solidFill>
                  <a:schemeClr val="lt1"/>
                </a:solidFill>
                <a:latin typeface="Lexend"/>
                <a:ea typeface="Lexend"/>
                <a:cs typeface="Lexend"/>
                <a:sym typeface="Lexend"/>
              </a:rPr>
              <a:t>Digital Study Techniques - Notes</a:t>
            </a:r>
            <a:endParaRPr sz="2500">
              <a:solidFill>
                <a:schemeClr val="lt1"/>
              </a:solidFill>
              <a:latin typeface="Lexend"/>
              <a:ea typeface="Lexend"/>
              <a:cs typeface="Lexend"/>
              <a:sym typeface="Lexend"/>
            </a:endParaRPr>
          </a:p>
        </p:txBody>
      </p:sp>
      <p:sp>
        <p:nvSpPr>
          <p:cNvPr id="90" name="Google Shape;90;p14"/>
          <p:cNvSpPr txBox="1">
            <a:spLocks noGrp="1"/>
          </p:cNvSpPr>
          <p:nvPr>
            <p:ph type="body" idx="1"/>
          </p:nvPr>
        </p:nvSpPr>
        <p:spPr>
          <a:xfrm>
            <a:off x="603150" y="1463800"/>
            <a:ext cx="5793600" cy="2487000"/>
          </a:xfrm>
          <a:prstGeom prst="rect">
            <a:avLst/>
          </a:prstGeom>
          <a:noFill/>
          <a:ln>
            <a:noFill/>
          </a:ln>
        </p:spPr>
        <p:txBody>
          <a:bodyPr spcFirstLastPara="1" wrap="square" lIns="91425" tIns="45700" rIns="91425" bIns="45700" anchor="t" anchorCtr="0">
            <a:noAutofit/>
          </a:bodyPr>
          <a:lstStyle/>
          <a:p>
            <a:pPr marL="457200" lvl="0" indent="-319461" algn="l" rtl="0">
              <a:spcBef>
                <a:spcPts val="0"/>
              </a:spcBef>
              <a:spcAft>
                <a:spcPts val="0"/>
              </a:spcAft>
              <a:buSzPts val="1431"/>
              <a:buFont typeface="Lexend Light"/>
              <a:buChar char="•"/>
            </a:pPr>
            <a:r>
              <a:rPr lang="en" sz="1430">
                <a:latin typeface="Lexend Light"/>
                <a:ea typeface="Lexend Light"/>
                <a:cs typeface="Lexend Light"/>
                <a:sym typeface="Lexend Light"/>
              </a:rPr>
              <a:t>Notes help you:</a:t>
            </a:r>
            <a:endParaRPr sz="1430">
              <a:latin typeface="Lexend Light"/>
              <a:ea typeface="Lexend Light"/>
              <a:cs typeface="Lexend Light"/>
              <a:sym typeface="Lexend Light"/>
            </a:endParaRPr>
          </a:p>
          <a:p>
            <a:pPr marL="914400" lvl="1" indent="-319461" algn="l" rtl="0">
              <a:spcBef>
                <a:spcPts val="0"/>
              </a:spcBef>
              <a:spcAft>
                <a:spcPts val="0"/>
              </a:spcAft>
              <a:buSzPts val="1431"/>
              <a:buFont typeface="Lexend Light"/>
              <a:buChar char="–"/>
            </a:pPr>
            <a:r>
              <a:rPr lang="en" sz="1430">
                <a:latin typeface="Lexend Light"/>
                <a:ea typeface="Lexend Light"/>
                <a:cs typeface="Lexend Light"/>
                <a:sym typeface="Lexend Light"/>
              </a:rPr>
              <a:t>Listen better</a:t>
            </a:r>
            <a:endParaRPr sz="1430">
              <a:latin typeface="Lexend Light"/>
              <a:ea typeface="Lexend Light"/>
              <a:cs typeface="Lexend Light"/>
              <a:sym typeface="Lexend Light"/>
            </a:endParaRPr>
          </a:p>
          <a:p>
            <a:pPr marL="914400" lvl="1" indent="-319461" algn="l" rtl="0">
              <a:spcBef>
                <a:spcPts val="0"/>
              </a:spcBef>
              <a:spcAft>
                <a:spcPts val="0"/>
              </a:spcAft>
              <a:buSzPts val="1431"/>
              <a:buFont typeface="Lexend Light"/>
              <a:buChar char="–"/>
            </a:pPr>
            <a:r>
              <a:rPr lang="en" sz="1430">
                <a:latin typeface="Lexend Light"/>
                <a:ea typeface="Lexend Light"/>
                <a:cs typeface="Lexend Light"/>
                <a:sym typeface="Lexend Light"/>
              </a:rPr>
              <a:t>remember more and study smarter.</a:t>
            </a:r>
            <a:br>
              <a:rPr lang="sv-SE" sz="1430">
                <a:latin typeface="Lexend Light"/>
                <a:ea typeface="Lexend Light"/>
                <a:cs typeface="Lexend Light"/>
                <a:sym typeface="Lexend Light"/>
              </a:rPr>
            </a:b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Char char="•"/>
            </a:pPr>
            <a:r>
              <a:rPr lang="en" sz="1430">
                <a:latin typeface="Lexend Light"/>
                <a:ea typeface="Lexend Light"/>
                <a:cs typeface="Lexend Light"/>
                <a:sym typeface="Lexend Light"/>
              </a:rPr>
              <a:t>You don't have to write everything – the important thing is that you write in your own words so you understand.</a:t>
            </a:r>
            <a:endParaRPr sz="1430">
              <a:latin typeface="Lexend Light"/>
              <a:ea typeface="Lexend Light"/>
              <a:cs typeface="Lexend Light"/>
              <a:sym typeface="Lexend Light"/>
            </a:endParaRPr>
          </a:p>
        </p:txBody>
      </p:sp>
      <p:sp>
        <p:nvSpPr>
          <p:cNvPr id="91" name="Google Shape;91;p14"/>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a:solidFill>
                  <a:schemeClr val="lt1"/>
                </a:solidFill>
                <a:latin typeface="Lexend Light"/>
                <a:ea typeface="Lexend Light"/>
                <a:cs typeface="Lexend Light"/>
                <a:sym typeface="Lexend Light"/>
              </a:rPr>
              <a:t>Focus </a:t>
            </a:r>
            <a:endParaRPr sz="200"/>
          </a:p>
        </p:txBody>
      </p:sp>
      <p:grpSp>
        <p:nvGrpSpPr>
          <p:cNvPr id="92" name="Google Shape;92;p14"/>
          <p:cNvGrpSpPr/>
          <p:nvPr/>
        </p:nvGrpSpPr>
        <p:grpSpPr>
          <a:xfrm>
            <a:off x="0" y="4650300"/>
            <a:ext cx="9144000" cy="493200"/>
            <a:chOff x="0" y="4650300"/>
            <a:chExt cx="9144000" cy="493200"/>
          </a:xfrm>
        </p:grpSpPr>
        <p:sp>
          <p:nvSpPr>
            <p:cNvPr id="93" name="Google Shape;93;p14"/>
            <p:cNvSpPr/>
            <p:nvPr/>
          </p:nvSpPr>
          <p:spPr>
            <a:xfrm>
              <a:off x="0" y="4650300"/>
              <a:ext cx="9144000" cy="493200"/>
            </a:xfrm>
            <a:prstGeom prst="rect">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94" name="Google Shape;94;p14"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95" name="Google Shape;95;p14"/>
          <p:cNvSpPr txBox="1"/>
          <p:nvPr/>
        </p:nvSpPr>
        <p:spPr>
          <a:xfrm>
            <a:off x="0" y="4650300"/>
            <a:ext cx="1779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latin typeface="Lexend Light"/>
                <a:ea typeface="Lexend Light"/>
                <a:cs typeface="Lexend Light"/>
                <a:sym typeface="Lexend Light"/>
              </a:rPr>
              <a:t>Notes</a:t>
            </a:r>
            <a:endParaRPr sz="200"/>
          </a:p>
        </p:txBody>
      </p:sp>
      <p:pic>
        <p:nvPicPr>
          <p:cNvPr id="96" name="Google Shape;96;p14" title="drawing-green.png"/>
          <p:cNvPicPr preferRelativeResize="0"/>
          <p:nvPr/>
        </p:nvPicPr>
        <p:blipFill>
          <a:blip r:embed="rId4">
            <a:alphaModFix/>
          </a:blip>
          <a:stretch>
            <a:fillRect/>
          </a:stretch>
        </p:blipFill>
        <p:spPr>
          <a:xfrm rot="-798356">
            <a:off x="7147225" y="1231100"/>
            <a:ext cx="1169750" cy="1169750"/>
          </a:xfrm>
          <a:prstGeom prst="rect">
            <a:avLst/>
          </a:prstGeom>
          <a:noFill/>
          <a:ln>
            <a:noFill/>
          </a:ln>
        </p:spPr>
      </p:pic>
      <p:pic>
        <p:nvPicPr>
          <p:cNvPr id="97" name="Google Shape;97;p14" title="pc-green.png"/>
          <p:cNvPicPr preferRelativeResize="0"/>
          <p:nvPr/>
        </p:nvPicPr>
        <p:blipFill>
          <a:blip r:embed="rId5">
            <a:alphaModFix/>
          </a:blip>
          <a:stretch>
            <a:fillRect/>
          </a:stretch>
        </p:blipFill>
        <p:spPr>
          <a:xfrm rot="773364">
            <a:off x="7858525" y="365175"/>
            <a:ext cx="1169750" cy="1169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1000"/>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xEl>
                                              <p:pRg st="1" end="1"/>
                                            </p:txEl>
                                          </p:spTgt>
                                        </p:tgtEl>
                                        <p:attrNameLst>
                                          <p:attrName>style.visibility</p:attrName>
                                        </p:attrNameLst>
                                      </p:cBhvr>
                                      <p:to>
                                        <p:strVal val="visible"/>
                                      </p:to>
                                    </p:set>
                                    <p:animEffect transition="in" filter="fade">
                                      <p:cBhvr>
                                        <p:cTn id="12" dur="1000"/>
                                        <p:tgtEl>
                                          <p:spTgt spid="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1000"/>
                                        <p:tgtEl>
                                          <p:spTgt spid="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
                                            <p:txEl>
                                              <p:pRg st="3" end="3"/>
                                            </p:txEl>
                                          </p:spTgt>
                                        </p:tgtEl>
                                        <p:attrNameLst>
                                          <p:attrName>style.visibility</p:attrName>
                                        </p:attrNameLst>
                                      </p:cBhvr>
                                      <p:to>
                                        <p:strVal val="visible"/>
                                      </p:to>
                                    </p:set>
                                    <p:animEffect transition="in" filter="fade">
                                      <p:cBhvr>
                                        <p:cTn id="22" dur="1000"/>
                                        <p:tgtEl>
                                          <p:spTgt spid="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3"/>
          <p:cNvSpPr/>
          <p:nvPr/>
        </p:nvSpPr>
        <p:spPr>
          <a:xfrm rot="345">
            <a:off x="603150" y="346200"/>
            <a:ext cx="5979600" cy="798000"/>
          </a:xfrm>
          <a:prstGeom prst="round2DiagRect">
            <a:avLst>
              <a:gd name="adj1" fmla="val 49117"/>
              <a:gd name="adj2" fmla="val 0"/>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10" name="Google Shape;210;p23"/>
          <p:cNvSpPr txBox="1">
            <a:spLocks noGrp="1"/>
          </p:cNvSpPr>
          <p:nvPr>
            <p:ph type="title"/>
          </p:nvPr>
        </p:nvSpPr>
        <p:spPr>
          <a:xfrm>
            <a:off x="603150" y="345900"/>
            <a:ext cx="5979600" cy="798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 sz="2600">
                <a:solidFill>
                  <a:schemeClr val="lt1"/>
                </a:solidFill>
                <a:latin typeface="Lexend"/>
                <a:ea typeface="Lexend"/>
                <a:cs typeface="Lexend"/>
                <a:sym typeface="Lexend"/>
              </a:rPr>
              <a:t>The Film Cornell Method</a:t>
            </a:r>
            <a:endParaRPr sz="2500">
              <a:solidFill>
                <a:schemeClr val="lt1"/>
              </a:solidFill>
              <a:latin typeface="Lexend"/>
              <a:ea typeface="Lexend"/>
              <a:cs typeface="Lexend"/>
              <a:sym typeface="Lexend"/>
            </a:endParaRPr>
          </a:p>
        </p:txBody>
      </p:sp>
      <p:sp>
        <p:nvSpPr>
          <p:cNvPr id="211" name="Google Shape;211;p23"/>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a:solidFill>
                  <a:schemeClr val="lt1"/>
                </a:solidFill>
                <a:latin typeface="Lexend Light"/>
                <a:ea typeface="Lexend Light"/>
                <a:cs typeface="Lexend Light"/>
                <a:sym typeface="Lexend Light"/>
              </a:rPr>
              <a:t>Focus </a:t>
            </a:r>
            <a:endParaRPr sz="200"/>
          </a:p>
        </p:txBody>
      </p:sp>
      <p:grpSp>
        <p:nvGrpSpPr>
          <p:cNvPr id="212" name="Google Shape;212;p23"/>
          <p:cNvGrpSpPr/>
          <p:nvPr/>
        </p:nvGrpSpPr>
        <p:grpSpPr>
          <a:xfrm>
            <a:off x="0" y="4650300"/>
            <a:ext cx="9144000" cy="493200"/>
            <a:chOff x="0" y="4650300"/>
            <a:chExt cx="9144000" cy="493200"/>
          </a:xfrm>
        </p:grpSpPr>
        <p:sp>
          <p:nvSpPr>
            <p:cNvPr id="213" name="Google Shape;213;p23"/>
            <p:cNvSpPr/>
            <p:nvPr/>
          </p:nvSpPr>
          <p:spPr>
            <a:xfrm>
              <a:off x="0" y="4650300"/>
              <a:ext cx="9144000" cy="493200"/>
            </a:xfrm>
            <a:prstGeom prst="rect">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14" name="Google Shape;214;p23"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215" name="Google Shape;215;p23"/>
          <p:cNvSpPr txBox="1"/>
          <p:nvPr/>
        </p:nvSpPr>
        <p:spPr>
          <a:xfrm>
            <a:off x="0" y="4650300"/>
            <a:ext cx="1779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latin typeface="Lexend Light"/>
                <a:ea typeface="Lexend Light"/>
                <a:cs typeface="Lexend Light"/>
                <a:sym typeface="Lexend Light"/>
              </a:rPr>
              <a:t>Notes</a:t>
            </a:r>
            <a:endParaRPr sz="200"/>
          </a:p>
        </p:txBody>
      </p:sp>
      <p:pic>
        <p:nvPicPr>
          <p:cNvPr id="216" name="Google Shape;216;p23" title="tableofcontent.png"/>
          <p:cNvPicPr preferRelativeResize="0"/>
          <p:nvPr/>
        </p:nvPicPr>
        <p:blipFill>
          <a:blip r:embed="rId4">
            <a:alphaModFix/>
          </a:blip>
          <a:stretch>
            <a:fillRect/>
          </a:stretch>
        </p:blipFill>
        <p:spPr>
          <a:xfrm rot="507255">
            <a:off x="7034226" y="292136"/>
            <a:ext cx="1179200" cy="1154152"/>
          </a:xfrm>
          <a:prstGeom prst="rect">
            <a:avLst/>
          </a:prstGeom>
          <a:noFill/>
          <a:ln>
            <a:noFill/>
          </a:ln>
        </p:spPr>
      </p:pic>
      <p:pic>
        <p:nvPicPr>
          <p:cNvPr id="217" name="Google Shape;217;p23" title="readmode-green.png"/>
          <p:cNvPicPr preferRelativeResize="0"/>
          <p:nvPr/>
        </p:nvPicPr>
        <p:blipFill>
          <a:blip r:embed="rId5">
            <a:alphaModFix/>
          </a:blip>
          <a:stretch>
            <a:fillRect/>
          </a:stretch>
        </p:blipFill>
        <p:spPr>
          <a:xfrm>
            <a:off x="7216655" y="674226"/>
            <a:ext cx="1299623" cy="1270727"/>
          </a:xfrm>
          <a:prstGeom prst="rect">
            <a:avLst/>
          </a:prstGeom>
          <a:noFill/>
          <a:ln>
            <a:noFill/>
          </a:ln>
        </p:spPr>
      </p:pic>
      <p:pic>
        <p:nvPicPr>
          <p:cNvPr id="218" name="Google Shape;218;p23" descr="A way to take notes" title="Cornellmetoden">
            <a:hlinkClick r:id="rId6"/>
          </p:cNvPr>
          <p:cNvPicPr preferRelativeResize="0"/>
          <p:nvPr/>
        </p:nvPicPr>
        <p:blipFill>
          <a:blip r:embed="rId7">
            <a:alphaModFix/>
          </a:blip>
          <a:stretch>
            <a:fillRect/>
          </a:stretch>
        </p:blipFill>
        <p:spPr>
          <a:xfrm>
            <a:off x="2070200" y="1372648"/>
            <a:ext cx="5003600" cy="2814525"/>
          </a:xfrm>
          <a:prstGeom prst="rect">
            <a:avLst/>
          </a:prstGeom>
          <a:noFill/>
          <a:ln>
            <a:noFill/>
          </a:ln>
        </p:spPr>
      </p:pic>
      <p:sp>
        <p:nvSpPr>
          <p:cNvPr id="219" name="Google Shape;219;p23"/>
          <p:cNvSpPr txBox="1"/>
          <p:nvPr/>
        </p:nvSpPr>
        <p:spPr>
          <a:xfrm>
            <a:off x="5449950" y="4727550"/>
            <a:ext cx="237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lt1"/>
                </a:solidFill>
                <a:latin typeface="Lexend Light"/>
                <a:ea typeface="Lexend Light"/>
                <a:cs typeface="Lexend Light"/>
                <a:sym typeface="Lexend Light"/>
              </a:rPr>
              <a:t>Link to the film:</a:t>
            </a:r>
            <a:r>
              <a:rPr lang="en" sz="1000">
                <a:latin typeface="Lexend Light"/>
                <a:ea typeface="Lexend Light"/>
                <a:cs typeface="Lexend Light"/>
                <a:sym typeface="Lexend Light"/>
              </a:rPr>
              <a:t> </a:t>
            </a:r>
            <a:r>
              <a:rPr lang="en" sz="1000" u="sng">
                <a:solidFill>
                  <a:schemeClr val="hlink"/>
                </a:solidFill>
                <a:latin typeface="Lexend Light"/>
                <a:ea typeface="Lexend Light"/>
                <a:cs typeface="Lexend Light"/>
                <a:sym typeface="Lexend Light"/>
                <a:hlinkClick r:id="rId8"/>
              </a:rPr>
              <a:t>The Cornell Method</a:t>
            </a:r>
            <a:r>
              <a:rPr lang="en" sz="1000">
                <a:latin typeface="Lexend Light"/>
                <a:ea typeface="Lexend Light"/>
                <a:cs typeface="Lexend Light"/>
                <a:sym typeface="Lexend Light"/>
              </a:rPr>
              <a:t> </a:t>
            </a:r>
            <a:endParaRPr sz="1000">
              <a:latin typeface="Lexend Light"/>
              <a:ea typeface="Lexend Light"/>
              <a:cs typeface="Lexend Light"/>
              <a:sym typeface="Lexend Light"/>
            </a:endParaRPr>
          </a:p>
        </p:txBody>
      </p:sp>
      <p:sp>
        <p:nvSpPr>
          <p:cNvPr id="220" name="Google Shape;220;p23"/>
          <p:cNvSpPr txBox="1"/>
          <p:nvPr/>
        </p:nvSpPr>
        <p:spPr>
          <a:xfrm>
            <a:off x="-15000" y="4242700"/>
            <a:ext cx="5188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Lexend"/>
                <a:ea typeface="Lexend"/>
                <a:cs typeface="Lexend"/>
                <a:sym typeface="Lexend"/>
              </a:rPr>
              <a:t>Film: 5 min 15 sec</a:t>
            </a:r>
            <a:endParaRPr sz="1200">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4"/>
          <p:cNvSpPr/>
          <p:nvPr/>
        </p:nvSpPr>
        <p:spPr>
          <a:xfrm rot="345">
            <a:off x="603150" y="346200"/>
            <a:ext cx="5979600" cy="798000"/>
          </a:xfrm>
          <a:prstGeom prst="round2DiagRect">
            <a:avLst>
              <a:gd name="adj1" fmla="val 49117"/>
              <a:gd name="adj2" fmla="val 0"/>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26" name="Google Shape;226;p24"/>
          <p:cNvSpPr txBox="1">
            <a:spLocks noGrp="1"/>
          </p:cNvSpPr>
          <p:nvPr>
            <p:ph type="title"/>
          </p:nvPr>
        </p:nvSpPr>
        <p:spPr>
          <a:xfrm>
            <a:off x="603150" y="345900"/>
            <a:ext cx="5979600" cy="798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 sz="2600">
                <a:solidFill>
                  <a:schemeClr val="lt1"/>
                </a:solidFill>
                <a:latin typeface="Lexend"/>
                <a:ea typeface="Lexend"/>
                <a:cs typeface="Lexend"/>
                <a:sym typeface="Lexend"/>
              </a:rPr>
              <a:t>The Cornell Method</a:t>
            </a:r>
            <a:endParaRPr sz="2500">
              <a:solidFill>
                <a:schemeClr val="lt1"/>
              </a:solidFill>
              <a:latin typeface="Lexend"/>
              <a:ea typeface="Lexend"/>
              <a:cs typeface="Lexend"/>
              <a:sym typeface="Lexend"/>
            </a:endParaRPr>
          </a:p>
        </p:txBody>
      </p:sp>
      <p:sp>
        <p:nvSpPr>
          <p:cNvPr id="227" name="Google Shape;227;p24"/>
          <p:cNvSpPr txBox="1">
            <a:spLocks noGrp="1"/>
          </p:cNvSpPr>
          <p:nvPr>
            <p:ph type="body" idx="1"/>
          </p:nvPr>
        </p:nvSpPr>
        <p:spPr>
          <a:xfrm>
            <a:off x="654025" y="1365475"/>
            <a:ext cx="2856000" cy="2882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430">
                <a:latin typeface="Lexend Light"/>
                <a:ea typeface="Lexend Light"/>
                <a:cs typeface="Lexend Light"/>
                <a:sym typeface="Lexend Light"/>
              </a:rPr>
              <a:t>Divide the paper into four fields </a:t>
            </a:r>
            <a:br>
              <a:rPr lang="sv-SE" sz="1430">
                <a:latin typeface="Lexend Light"/>
                <a:ea typeface="Lexend Light"/>
                <a:cs typeface="Lexend Light"/>
                <a:sym typeface="Lexend Light"/>
              </a:rPr>
            </a:b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AutoNum type="arabicPeriod"/>
            </a:pPr>
            <a:r>
              <a:rPr lang="en" sz="1430">
                <a:latin typeface="Lexend Light"/>
                <a:ea typeface="Lexend Light"/>
                <a:cs typeface="Lexend Light"/>
                <a:sym typeface="Lexend Light"/>
              </a:rPr>
              <a:t>Date, Subject, Lesson</a:t>
            </a:r>
            <a:br>
              <a:rPr lang="sv-SE" sz="1430">
                <a:latin typeface="Lexend Light"/>
                <a:ea typeface="Lexend Light"/>
                <a:cs typeface="Lexend Light"/>
                <a:sym typeface="Lexend Light"/>
              </a:rPr>
            </a:b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AutoNum type="arabicPeriod"/>
            </a:pPr>
            <a:r>
              <a:rPr lang="en" sz="1430">
                <a:latin typeface="Lexend Light"/>
                <a:ea typeface="Lexend Light"/>
                <a:cs typeface="Lexend Light"/>
                <a:sym typeface="Lexend Light"/>
              </a:rPr>
              <a:t>Note area</a:t>
            </a:r>
            <a:br>
              <a:rPr lang="sv-SE" sz="1430">
                <a:latin typeface="Lexend Light"/>
                <a:ea typeface="Lexend Light"/>
                <a:cs typeface="Lexend Light"/>
                <a:sym typeface="Lexend Light"/>
              </a:rPr>
            </a:b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AutoNum type="arabicPeriod"/>
            </a:pPr>
            <a:r>
              <a:rPr lang="en" sz="1430">
                <a:latin typeface="Lexend Light"/>
                <a:ea typeface="Lexend Light"/>
                <a:cs typeface="Lexend Light"/>
                <a:sym typeface="Lexend Light"/>
              </a:rPr>
              <a:t>Reminders</a:t>
            </a:r>
            <a:br>
              <a:rPr lang="sv-SE" sz="1430">
                <a:latin typeface="Lexend Light"/>
                <a:ea typeface="Lexend Light"/>
                <a:cs typeface="Lexend Light"/>
                <a:sym typeface="Lexend Light"/>
              </a:rPr>
            </a:b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AutoNum type="arabicPeriod"/>
            </a:pPr>
            <a:r>
              <a:rPr lang="en" sz="1430">
                <a:latin typeface="Lexend Light"/>
                <a:ea typeface="Lexend Light"/>
                <a:cs typeface="Lexend Light"/>
                <a:sym typeface="Lexend Light"/>
              </a:rPr>
              <a:t>Summary</a:t>
            </a:r>
            <a:endParaRPr sz="1430">
              <a:latin typeface="Lexend Light"/>
              <a:ea typeface="Lexend Light"/>
              <a:cs typeface="Lexend Light"/>
              <a:sym typeface="Lexend Light"/>
            </a:endParaRPr>
          </a:p>
          <a:p>
            <a:pPr marL="0" lvl="0" indent="0" algn="l" rtl="0">
              <a:spcBef>
                <a:spcPts val="0"/>
              </a:spcBef>
              <a:spcAft>
                <a:spcPts val="0"/>
              </a:spcAft>
              <a:buNone/>
            </a:pPr>
            <a:endParaRPr sz="1430">
              <a:latin typeface="Lexend Light"/>
              <a:ea typeface="Lexend Light"/>
              <a:cs typeface="Lexend Light"/>
              <a:sym typeface="Lexend Light"/>
            </a:endParaRPr>
          </a:p>
          <a:p>
            <a:pPr marL="0" lvl="0" indent="0" algn="l" rtl="0">
              <a:spcBef>
                <a:spcPts val="0"/>
              </a:spcBef>
              <a:spcAft>
                <a:spcPts val="0"/>
              </a:spcAft>
              <a:buNone/>
            </a:pPr>
            <a:endParaRPr sz="1430">
              <a:latin typeface="Lexend Light"/>
              <a:ea typeface="Lexend Light"/>
              <a:cs typeface="Lexend Light"/>
              <a:sym typeface="Lexend Light"/>
            </a:endParaRPr>
          </a:p>
        </p:txBody>
      </p:sp>
      <p:sp>
        <p:nvSpPr>
          <p:cNvPr id="228" name="Google Shape;228;p24"/>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a:solidFill>
                  <a:schemeClr val="lt1"/>
                </a:solidFill>
                <a:latin typeface="Lexend Light"/>
                <a:ea typeface="Lexend Light"/>
                <a:cs typeface="Lexend Light"/>
                <a:sym typeface="Lexend Light"/>
              </a:rPr>
              <a:t>Focus </a:t>
            </a:r>
            <a:endParaRPr sz="200"/>
          </a:p>
        </p:txBody>
      </p:sp>
      <p:grpSp>
        <p:nvGrpSpPr>
          <p:cNvPr id="229" name="Google Shape;229;p24"/>
          <p:cNvGrpSpPr/>
          <p:nvPr/>
        </p:nvGrpSpPr>
        <p:grpSpPr>
          <a:xfrm>
            <a:off x="0" y="4650300"/>
            <a:ext cx="9144000" cy="493200"/>
            <a:chOff x="0" y="4650300"/>
            <a:chExt cx="9144000" cy="493200"/>
          </a:xfrm>
        </p:grpSpPr>
        <p:sp>
          <p:nvSpPr>
            <p:cNvPr id="230" name="Google Shape;230;p24"/>
            <p:cNvSpPr/>
            <p:nvPr/>
          </p:nvSpPr>
          <p:spPr>
            <a:xfrm>
              <a:off x="0" y="4650300"/>
              <a:ext cx="9144000" cy="493200"/>
            </a:xfrm>
            <a:prstGeom prst="rect">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31" name="Google Shape;231;p24"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232" name="Google Shape;232;p24"/>
          <p:cNvSpPr txBox="1"/>
          <p:nvPr/>
        </p:nvSpPr>
        <p:spPr>
          <a:xfrm>
            <a:off x="0" y="4650300"/>
            <a:ext cx="1779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latin typeface="Lexend Light"/>
                <a:ea typeface="Lexend Light"/>
                <a:cs typeface="Lexend Light"/>
                <a:sym typeface="Lexend Light"/>
              </a:rPr>
              <a:t>Notes</a:t>
            </a:r>
            <a:endParaRPr sz="200"/>
          </a:p>
        </p:txBody>
      </p:sp>
      <p:pic>
        <p:nvPicPr>
          <p:cNvPr id="233" name="Google Shape;233;p24" title="tableofcontent.png"/>
          <p:cNvPicPr preferRelativeResize="0"/>
          <p:nvPr/>
        </p:nvPicPr>
        <p:blipFill>
          <a:blip r:embed="rId4">
            <a:alphaModFix/>
          </a:blip>
          <a:stretch>
            <a:fillRect/>
          </a:stretch>
        </p:blipFill>
        <p:spPr>
          <a:xfrm rot="507255">
            <a:off x="6978876" y="299936"/>
            <a:ext cx="1179200" cy="1154152"/>
          </a:xfrm>
          <a:prstGeom prst="rect">
            <a:avLst/>
          </a:prstGeom>
          <a:noFill/>
          <a:ln>
            <a:noFill/>
          </a:ln>
        </p:spPr>
      </p:pic>
      <p:pic>
        <p:nvPicPr>
          <p:cNvPr id="234" name="Google Shape;234;p24" title="readmode-green.png"/>
          <p:cNvPicPr preferRelativeResize="0"/>
          <p:nvPr/>
        </p:nvPicPr>
        <p:blipFill>
          <a:blip r:embed="rId5">
            <a:alphaModFix/>
          </a:blip>
          <a:stretch>
            <a:fillRect/>
          </a:stretch>
        </p:blipFill>
        <p:spPr>
          <a:xfrm>
            <a:off x="7417905" y="562626"/>
            <a:ext cx="1299623" cy="1270727"/>
          </a:xfrm>
          <a:prstGeom prst="rect">
            <a:avLst/>
          </a:prstGeom>
          <a:noFill/>
          <a:ln>
            <a:noFill/>
          </a:ln>
        </p:spPr>
      </p:pic>
      <p:grpSp>
        <p:nvGrpSpPr>
          <p:cNvPr id="235" name="Google Shape;235;p24"/>
          <p:cNvGrpSpPr/>
          <p:nvPr/>
        </p:nvGrpSpPr>
        <p:grpSpPr>
          <a:xfrm>
            <a:off x="3490038" y="878700"/>
            <a:ext cx="3170400" cy="3771900"/>
            <a:chOff x="3620350" y="1191725"/>
            <a:chExt cx="3170400" cy="3771900"/>
          </a:xfrm>
        </p:grpSpPr>
        <p:grpSp>
          <p:nvGrpSpPr>
            <p:cNvPr id="236" name="Google Shape;236;p24"/>
            <p:cNvGrpSpPr/>
            <p:nvPr/>
          </p:nvGrpSpPr>
          <p:grpSpPr>
            <a:xfrm>
              <a:off x="3620350" y="1191725"/>
              <a:ext cx="3170400" cy="3771900"/>
              <a:chOff x="3620350" y="1191725"/>
              <a:chExt cx="3170400" cy="3771900"/>
            </a:xfrm>
          </p:grpSpPr>
          <p:grpSp>
            <p:nvGrpSpPr>
              <p:cNvPr id="237" name="Google Shape;237;p24"/>
              <p:cNvGrpSpPr/>
              <p:nvPr/>
            </p:nvGrpSpPr>
            <p:grpSpPr>
              <a:xfrm>
                <a:off x="3620350" y="1191725"/>
                <a:ext cx="3170400" cy="3771900"/>
                <a:chOff x="3620350" y="1191725"/>
                <a:chExt cx="3170400" cy="3771900"/>
              </a:xfrm>
            </p:grpSpPr>
            <p:grpSp>
              <p:nvGrpSpPr>
                <p:cNvPr id="238" name="Google Shape;238;p24"/>
                <p:cNvGrpSpPr/>
                <p:nvPr/>
              </p:nvGrpSpPr>
              <p:grpSpPr>
                <a:xfrm>
                  <a:off x="3620350" y="1191725"/>
                  <a:ext cx="3170400" cy="3771900"/>
                  <a:chOff x="3620350" y="1191725"/>
                  <a:chExt cx="3170400" cy="3771900"/>
                </a:xfrm>
              </p:grpSpPr>
              <p:sp>
                <p:nvSpPr>
                  <p:cNvPr id="239" name="Google Shape;239;p24"/>
                  <p:cNvSpPr/>
                  <p:nvPr/>
                </p:nvSpPr>
                <p:spPr>
                  <a:xfrm>
                    <a:off x="3620350" y="1195325"/>
                    <a:ext cx="3170400" cy="3764700"/>
                  </a:xfrm>
                  <a:prstGeom prst="rect">
                    <a:avLst/>
                  </a:prstGeom>
                  <a:solidFill>
                    <a:schemeClr val="lt1"/>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40" name="Google Shape;240;p24"/>
                  <p:cNvSpPr/>
                  <p:nvPr/>
                </p:nvSpPr>
                <p:spPr>
                  <a:xfrm>
                    <a:off x="3749400" y="2130475"/>
                    <a:ext cx="95700" cy="1095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cxnSp>
                <p:nvCxnSpPr>
                  <p:cNvPr id="241" name="Google Shape;241;p24"/>
                  <p:cNvCxnSpPr/>
                  <p:nvPr/>
                </p:nvCxnSpPr>
                <p:spPr>
                  <a:xfrm>
                    <a:off x="3936800" y="1191725"/>
                    <a:ext cx="9300" cy="3771900"/>
                  </a:xfrm>
                  <a:prstGeom prst="straightConnector1">
                    <a:avLst/>
                  </a:prstGeom>
                  <a:noFill/>
                  <a:ln w="9525" cap="flat" cmpd="sng">
                    <a:solidFill>
                      <a:srgbClr val="888888"/>
                    </a:solidFill>
                    <a:prstDash val="solid"/>
                    <a:round/>
                    <a:headEnd type="none" w="med" len="med"/>
                    <a:tailEnd type="none" w="med" len="med"/>
                  </a:ln>
                </p:spPr>
              </p:cxnSp>
              <p:cxnSp>
                <p:nvCxnSpPr>
                  <p:cNvPr id="242" name="Google Shape;242;p24"/>
                  <p:cNvCxnSpPr/>
                  <p:nvPr/>
                </p:nvCxnSpPr>
                <p:spPr>
                  <a:xfrm>
                    <a:off x="4497675" y="1526125"/>
                    <a:ext cx="0" cy="2940000"/>
                  </a:xfrm>
                  <a:prstGeom prst="straightConnector1">
                    <a:avLst/>
                  </a:prstGeom>
                  <a:noFill/>
                  <a:ln w="19050" cap="flat" cmpd="sng">
                    <a:solidFill>
                      <a:schemeClr val="dk1"/>
                    </a:solidFill>
                    <a:prstDash val="solid"/>
                    <a:round/>
                    <a:headEnd type="none" w="med" len="med"/>
                    <a:tailEnd type="none" w="med" len="med"/>
                  </a:ln>
                </p:spPr>
              </p:cxnSp>
            </p:grpSp>
            <p:cxnSp>
              <p:nvCxnSpPr>
                <p:cNvPr id="243" name="Google Shape;243;p24"/>
                <p:cNvCxnSpPr/>
                <p:nvPr/>
              </p:nvCxnSpPr>
              <p:spPr>
                <a:xfrm>
                  <a:off x="3626050" y="4466125"/>
                  <a:ext cx="3164700" cy="0"/>
                </a:xfrm>
                <a:prstGeom prst="straightConnector1">
                  <a:avLst/>
                </a:prstGeom>
                <a:noFill/>
                <a:ln w="19050" cap="flat" cmpd="sng">
                  <a:solidFill>
                    <a:srgbClr val="131313"/>
                  </a:solidFill>
                  <a:prstDash val="solid"/>
                  <a:round/>
                  <a:headEnd type="none" w="med" len="med"/>
                  <a:tailEnd type="none" w="med" len="med"/>
                </a:ln>
              </p:spPr>
            </p:cxnSp>
          </p:grpSp>
          <p:cxnSp>
            <p:nvCxnSpPr>
              <p:cNvPr id="244" name="Google Shape;244;p24"/>
              <p:cNvCxnSpPr/>
              <p:nvPr/>
            </p:nvCxnSpPr>
            <p:spPr>
              <a:xfrm>
                <a:off x="3623200" y="1526125"/>
                <a:ext cx="3164700" cy="0"/>
              </a:xfrm>
              <a:prstGeom prst="straightConnector1">
                <a:avLst/>
              </a:prstGeom>
              <a:noFill/>
              <a:ln w="19050" cap="flat" cmpd="sng">
                <a:solidFill>
                  <a:srgbClr val="0F0F0F"/>
                </a:solidFill>
                <a:prstDash val="solid"/>
                <a:round/>
                <a:headEnd type="none" w="med" len="med"/>
                <a:tailEnd type="none" w="med" len="med"/>
              </a:ln>
            </p:spPr>
          </p:cxnSp>
        </p:grpSp>
        <p:sp>
          <p:nvSpPr>
            <p:cNvPr id="245" name="Google Shape;245;p24"/>
            <p:cNvSpPr/>
            <p:nvPr/>
          </p:nvSpPr>
          <p:spPr>
            <a:xfrm>
              <a:off x="3749400" y="2415415"/>
              <a:ext cx="95700" cy="1095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46" name="Google Shape;246;p24"/>
            <p:cNvSpPr/>
            <p:nvPr/>
          </p:nvSpPr>
          <p:spPr>
            <a:xfrm>
              <a:off x="3749400" y="3813563"/>
              <a:ext cx="95700" cy="1095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47" name="Google Shape;247;p24"/>
            <p:cNvSpPr/>
            <p:nvPr/>
          </p:nvSpPr>
          <p:spPr>
            <a:xfrm>
              <a:off x="3749400" y="4089701"/>
              <a:ext cx="95700" cy="1095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grpSp>
        <p:nvGrpSpPr>
          <p:cNvPr id="248" name="Google Shape;248;p24"/>
          <p:cNvGrpSpPr/>
          <p:nvPr/>
        </p:nvGrpSpPr>
        <p:grpSpPr>
          <a:xfrm>
            <a:off x="3859925" y="878688"/>
            <a:ext cx="3366925" cy="493200"/>
            <a:chOff x="3859925" y="878688"/>
            <a:chExt cx="3366925" cy="493200"/>
          </a:xfrm>
        </p:grpSpPr>
        <p:sp>
          <p:nvSpPr>
            <p:cNvPr id="249" name="Google Shape;249;p24"/>
            <p:cNvSpPr/>
            <p:nvPr/>
          </p:nvSpPr>
          <p:spPr>
            <a:xfrm>
              <a:off x="3859925" y="878688"/>
              <a:ext cx="493200" cy="493200"/>
            </a:xfrm>
            <a:prstGeom prst="ellipse">
              <a:avLst/>
            </a:prstGeom>
            <a:solidFill>
              <a:srgbClr val="0A8257"/>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Lexend Light"/>
                  <a:ea typeface="Lexend Light"/>
                  <a:cs typeface="Lexend Light"/>
                  <a:sym typeface="Lexend Light"/>
                </a:rPr>
                <a:t>1.</a:t>
              </a:r>
              <a:endParaRPr>
                <a:solidFill>
                  <a:schemeClr val="lt1"/>
                </a:solidFill>
                <a:latin typeface="Lexend Light"/>
                <a:ea typeface="Lexend Light"/>
                <a:cs typeface="Lexend Light"/>
                <a:sym typeface="Lexend Light"/>
              </a:endParaRPr>
            </a:p>
          </p:txBody>
        </p:sp>
        <p:sp>
          <p:nvSpPr>
            <p:cNvPr id="250" name="Google Shape;250;p24"/>
            <p:cNvSpPr txBox="1"/>
            <p:nvPr/>
          </p:nvSpPr>
          <p:spPr>
            <a:xfrm>
              <a:off x="4327950" y="900875"/>
              <a:ext cx="2898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Lexend Light"/>
                  <a:ea typeface="Lexend Light"/>
                  <a:cs typeface="Lexend Light"/>
                  <a:sym typeface="Lexend Light"/>
                </a:rPr>
                <a:t>Date/subject/lesson</a:t>
              </a:r>
              <a:endParaRPr sz="1200">
                <a:solidFill>
                  <a:schemeClr val="dk1"/>
                </a:solidFill>
                <a:latin typeface="Lexend Light"/>
                <a:ea typeface="Lexend Light"/>
                <a:cs typeface="Lexend Light"/>
                <a:sym typeface="Lexend Light"/>
              </a:endParaRPr>
            </a:p>
          </p:txBody>
        </p:sp>
      </p:grpSp>
      <p:grpSp>
        <p:nvGrpSpPr>
          <p:cNvPr id="251" name="Google Shape;251;p24"/>
          <p:cNvGrpSpPr/>
          <p:nvPr/>
        </p:nvGrpSpPr>
        <p:grpSpPr>
          <a:xfrm>
            <a:off x="5057725" y="1600138"/>
            <a:ext cx="1421675" cy="862513"/>
            <a:chOff x="5057725" y="1600138"/>
            <a:chExt cx="1421675" cy="862513"/>
          </a:xfrm>
        </p:grpSpPr>
        <p:sp>
          <p:nvSpPr>
            <p:cNvPr id="252" name="Google Shape;252;p24"/>
            <p:cNvSpPr/>
            <p:nvPr/>
          </p:nvSpPr>
          <p:spPr>
            <a:xfrm>
              <a:off x="5057725" y="1600138"/>
              <a:ext cx="493200" cy="493200"/>
            </a:xfrm>
            <a:prstGeom prst="ellipse">
              <a:avLst/>
            </a:prstGeom>
            <a:solidFill>
              <a:srgbClr val="0A8257"/>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Lexend Light"/>
                  <a:ea typeface="Lexend Light"/>
                  <a:cs typeface="Lexend Light"/>
                  <a:sym typeface="Lexend Light"/>
                </a:rPr>
                <a:t>2.</a:t>
              </a:r>
              <a:endParaRPr>
                <a:solidFill>
                  <a:schemeClr val="lt1"/>
                </a:solidFill>
                <a:latin typeface="Lexend Light"/>
                <a:ea typeface="Lexend Light"/>
                <a:cs typeface="Lexend Light"/>
                <a:sym typeface="Lexend Light"/>
              </a:endParaRPr>
            </a:p>
          </p:txBody>
        </p:sp>
        <p:sp>
          <p:nvSpPr>
            <p:cNvPr id="253" name="Google Shape;253;p24"/>
            <p:cNvSpPr txBox="1"/>
            <p:nvPr/>
          </p:nvSpPr>
          <p:spPr>
            <a:xfrm>
              <a:off x="5075400" y="2093350"/>
              <a:ext cx="1404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Lexend Light"/>
                  <a:ea typeface="Lexend Light"/>
                  <a:cs typeface="Lexend Light"/>
                  <a:sym typeface="Lexend Light"/>
                </a:rPr>
                <a:t>Note area</a:t>
              </a:r>
              <a:endParaRPr sz="1200">
                <a:solidFill>
                  <a:schemeClr val="dk1"/>
                </a:solidFill>
                <a:latin typeface="Lexend Light"/>
                <a:ea typeface="Lexend Light"/>
                <a:cs typeface="Lexend Light"/>
                <a:sym typeface="Lexend Light"/>
              </a:endParaRPr>
            </a:p>
          </p:txBody>
        </p:sp>
      </p:grpSp>
      <p:grpSp>
        <p:nvGrpSpPr>
          <p:cNvPr id="254" name="Google Shape;254;p24"/>
          <p:cNvGrpSpPr/>
          <p:nvPr/>
        </p:nvGrpSpPr>
        <p:grpSpPr>
          <a:xfrm>
            <a:off x="3834750" y="2615538"/>
            <a:ext cx="1897200" cy="493200"/>
            <a:chOff x="3834750" y="2615538"/>
            <a:chExt cx="1897200" cy="493200"/>
          </a:xfrm>
        </p:grpSpPr>
        <p:sp>
          <p:nvSpPr>
            <p:cNvPr id="255" name="Google Shape;255;p24"/>
            <p:cNvSpPr/>
            <p:nvPr/>
          </p:nvSpPr>
          <p:spPr>
            <a:xfrm>
              <a:off x="3834750" y="2615538"/>
              <a:ext cx="493200" cy="493200"/>
            </a:xfrm>
            <a:prstGeom prst="ellipse">
              <a:avLst/>
            </a:prstGeom>
            <a:solidFill>
              <a:srgbClr val="0A8257"/>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Lexend Light"/>
                  <a:ea typeface="Lexend Light"/>
                  <a:cs typeface="Lexend Light"/>
                  <a:sym typeface="Lexend Light"/>
                </a:rPr>
                <a:t>3.</a:t>
              </a:r>
              <a:endParaRPr>
                <a:solidFill>
                  <a:schemeClr val="lt1"/>
                </a:solidFill>
                <a:latin typeface="Lexend Light"/>
                <a:ea typeface="Lexend Light"/>
                <a:cs typeface="Lexend Light"/>
                <a:sym typeface="Lexend Light"/>
              </a:endParaRPr>
            </a:p>
          </p:txBody>
        </p:sp>
        <p:sp>
          <p:nvSpPr>
            <p:cNvPr id="256" name="Google Shape;256;p24"/>
            <p:cNvSpPr txBox="1"/>
            <p:nvPr/>
          </p:nvSpPr>
          <p:spPr>
            <a:xfrm>
              <a:off x="4327950" y="2677500"/>
              <a:ext cx="1404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Lexend Light"/>
                  <a:ea typeface="Lexend Light"/>
                  <a:cs typeface="Lexend Light"/>
                  <a:sym typeface="Lexend Light"/>
                </a:rPr>
                <a:t>Reminders</a:t>
              </a:r>
              <a:endParaRPr sz="1200">
                <a:solidFill>
                  <a:schemeClr val="dk1"/>
                </a:solidFill>
                <a:latin typeface="Lexend Light"/>
                <a:ea typeface="Lexend Light"/>
                <a:cs typeface="Lexend Light"/>
                <a:sym typeface="Lexend Light"/>
              </a:endParaRPr>
            </a:p>
          </p:txBody>
        </p:sp>
      </p:grpSp>
      <p:grpSp>
        <p:nvGrpSpPr>
          <p:cNvPr id="257" name="Google Shape;257;p24"/>
          <p:cNvGrpSpPr/>
          <p:nvPr/>
        </p:nvGrpSpPr>
        <p:grpSpPr>
          <a:xfrm>
            <a:off x="4828650" y="4090363"/>
            <a:ext cx="1831800" cy="493200"/>
            <a:chOff x="4828650" y="4090363"/>
            <a:chExt cx="1831800" cy="493200"/>
          </a:xfrm>
        </p:grpSpPr>
        <p:sp>
          <p:nvSpPr>
            <p:cNvPr id="258" name="Google Shape;258;p24"/>
            <p:cNvSpPr/>
            <p:nvPr/>
          </p:nvSpPr>
          <p:spPr>
            <a:xfrm>
              <a:off x="4828650" y="4090363"/>
              <a:ext cx="493200" cy="493200"/>
            </a:xfrm>
            <a:prstGeom prst="ellipse">
              <a:avLst/>
            </a:prstGeom>
            <a:solidFill>
              <a:srgbClr val="0A8257"/>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Lexend Light"/>
                  <a:ea typeface="Lexend Light"/>
                  <a:cs typeface="Lexend Light"/>
                  <a:sym typeface="Lexend Light"/>
                </a:rPr>
                <a:t>4.</a:t>
              </a:r>
              <a:endParaRPr>
                <a:solidFill>
                  <a:schemeClr val="lt1"/>
                </a:solidFill>
                <a:latin typeface="Lexend Light"/>
                <a:ea typeface="Lexend Light"/>
                <a:cs typeface="Lexend Light"/>
                <a:sym typeface="Lexend Light"/>
              </a:endParaRPr>
            </a:p>
          </p:txBody>
        </p:sp>
        <p:sp>
          <p:nvSpPr>
            <p:cNvPr id="259" name="Google Shape;259;p24"/>
            <p:cNvSpPr txBox="1"/>
            <p:nvPr/>
          </p:nvSpPr>
          <p:spPr>
            <a:xfrm>
              <a:off x="5256450" y="4152325"/>
              <a:ext cx="1404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Lexend Light"/>
                  <a:ea typeface="Lexend Light"/>
                  <a:cs typeface="Lexend Light"/>
                  <a:sym typeface="Lexend Light"/>
                </a:rPr>
                <a:t>Summary</a:t>
              </a:r>
              <a:endParaRPr sz="1200">
                <a:solidFill>
                  <a:schemeClr val="dk1"/>
                </a:solidFill>
                <a:latin typeface="Lexend Light"/>
                <a:ea typeface="Lexend Light"/>
                <a:cs typeface="Lexend Light"/>
                <a:sym typeface="Lexend Light"/>
              </a:endParaRPr>
            </a:p>
          </p:txBody>
        </p:sp>
      </p:grpSp>
      <p:sp>
        <p:nvSpPr>
          <p:cNvPr id="260" name="Google Shape;260;p24"/>
          <p:cNvSpPr txBox="1"/>
          <p:nvPr/>
        </p:nvSpPr>
        <p:spPr>
          <a:xfrm>
            <a:off x="5449950" y="4727550"/>
            <a:ext cx="2379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lt1"/>
                </a:solidFill>
                <a:latin typeface="Lexend Light"/>
                <a:ea typeface="Lexend Light"/>
                <a:cs typeface="Lexend Light"/>
                <a:sym typeface="Lexend Light"/>
              </a:rPr>
              <a:t>Link to manual The Cornell Method: </a:t>
            </a:r>
            <a:r>
              <a:rPr lang="en" sz="1000">
                <a:latin typeface="Lexend Light"/>
                <a:ea typeface="Lexend Light"/>
                <a:cs typeface="Lexend Light"/>
                <a:sym typeface="Lexend Light"/>
              </a:rPr>
              <a:t> </a:t>
            </a:r>
            <a:r>
              <a:rPr lang="en" sz="1000" u="sng">
                <a:solidFill>
                  <a:schemeClr val="hlink"/>
                </a:solidFill>
                <a:latin typeface="Lexend Light"/>
                <a:ea typeface="Lexend Light"/>
                <a:cs typeface="Lexend Light"/>
                <a:sym typeface="Lexend Light"/>
                <a:hlinkClick r:id="rId6"/>
              </a:rPr>
              <a:t>The Cornell Method</a:t>
            </a:r>
            <a:r>
              <a:rPr lang="en" sz="1000">
                <a:latin typeface="Lexend Light"/>
                <a:ea typeface="Lexend Light"/>
                <a:cs typeface="Lexend Light"/>
                <a:sym typeface="Lexend Light"/>
              </a:rPr>
              <a:t> </a:t>
            </a:r>
            <a:endParaRPr sz="1000">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0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8"/>
                                        </p:tgtEl>
                                        <p:attrNameLst>
                                          <p:attrName>style.visibility</p:attrName>
                                        </p:attrNameLst>
                                      </p:cBhvr>
                                      <p:to>
                                        <p:strVal val="visible"/>
                                      </p:to>
                                    </p:set>
                                    <p:animEffect transition="in" filter="fade">
                                      <p:cBhvr>
                                        <p:cTn id="12" dur="1000"/>
                                        <p:tgtEl>
                                          <p:spTgt spid="2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1"/>
                                        </p:tgtEl>
                                        <p:attrNameLst>
                                          <p:attrName>style.visibility</p:attrName>
                                        </p:attrNameLst>
                                      </p:cBhvr>
                                      <p:to>
                                        <p:strVal val="visible"/>
                                      </p:to>
                                    </p:set>
                                    <p:animEffect transition="in" filter="fade">
                                      <p:cBhvr>
                                        <p:cTn id="17" dur="1000"/>
                                        <p:tgtEl>
                                          <p:spTgt spid="2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4"/>
                                        </p:tgtEl>
                                        <p:attrNameLst>
                                          <p:attrName>style.visibility</p:attrName>
                                        </p:attrNameLst>
                                      </p:cBhvr>
                                      <p:to>
                                        <p:strVal val="visible"/>
                                      </p:to>
                                    </p:set>
                                    <p:animEffect transition="in" filter="fade">
                                      <p:cBhvr>
                                        <p:cTn id="22" dur="1000"/>
                                        <p:tgtEl>
                                          <p:spTgt spid="2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7"/>
                                        </p:tgtEl>
                                        <p:attrNameLst>
                                          <p:attrName>style.visibility</p:attrName>
                                        </p:attrNameLst>
                                      </p:cBhvr>
                                      <p:to>
                                        <p:strVal val="visible"/>
                                      </p:to>
                                    </p:set>
                                    <p:animEffect transition="in" filter="fade">
                                      <p:cBhvr>
                                        <p:cTn id="27" dur="1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5"/>
          <p:cNvSpPr/>
          <p:nvPr/>
        </p:nvSpPr>
        <p:spPr>
          <a:xfrm rot="345">
            <a:off x="603150" y="346200"/>
            <a:ext cx="5979600" cy="798000"/>
          </a:xfrm>
          <a:prstGeom prst="round2DiagRect">
            <a:avLst>
              <a:gd name="adj1" fmla="val 49117"/>
              <a:gd name="adj2" fmla="val 0"/>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6" name="Google Shape;266;p25"/>
          <p:cNvSpPr txBox="1">
            <a:spLocks noGrp="1"/>
          </p:cNvSpPr>
          <p:nvPr>
            <p:ph type="title"/>
          </p:nvPr>
        </p:nvSpPr>
        <p:spPr>
          <a:xfrm>
            <a:off x="603150" y="345900"/>
            <a:ext cx="5979600" cy="798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 sz="2600">
                <a:solidFill>
                  <a:schemeClr val="lt1"/>
                </a:solidFill>
                <a:latin typeface="Lexend"/>
                <a:ea typeface="Lexend"/>
                <a:cs typeface="Lexend"/>
                <a:sym typeface="Lexend"/>
              </a:rPr>
              <a:t>The Cornell Method</a:t>
            </a:r>
            <a:endParaRPr sz="2500">
              <a:solidFill>
                <a:schemeClr val="lt1"/>
              </a:solidFill>
              <a:latin typeface="Lexend"/>
              <a:ea typeface="Lexend"/>
              <a:cs typeface="Lexend"/>
              <a:sym typeface="Lexend"/>
            </a:endParaRPr>
          </a:p>
        </p:txBody>
      </p:sp>
      <p:grpSp>
        <p:nvGrpSpPr>
          <p:cNvPr id="267" name="Google Shape;267;p25"/>
          <p:cNvGrpSpPr/>
          <p:nvPr/>
        </p:nvGrpSpPr>
        <p:grpSpPr>
          <a:xfrm>
            <a:off x="0" y="4650300"/>
            <a:ext cx="9144000" cy="493200"/>
            <a:chOff x="0" y="4650300"/>
            <a:chExt cx="9144000" cy="493200"/>
          </a:xfrm>
        </p:grpSpPr>
        <p:sp>
          <p:nvSpPr>
            <p:cNvPr id="268" name="Google Shape;268;p25"/>
            <p:cNvSpPr/>
            <p:nvPr/>
          </p:nvSpPr>
          <p:spPr>
            <a:xfrm>
              <a:off x="0" y="4650300"/>
              <a:ext cx="9144000" cy="493200"/>
            </a:xfrm>
            <a:prstGeom prst="rect">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69" name="Google Shape;269;p25"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grpSp>
        <p:nvGrpSpPr>
          <p:cNvPr id="270" name="Google Shape;270;p25"/>
          <p:cNvGrpSpPr/>
          <p:nvPr/>
        </p:nvGrpSpPr>
        <p:grpSpPr>
          <a:xfrm>
            <a:off x="3687763" y="993050"/>
            <a:ext cx="3170400" cy="3771900"/>
            <a:chOff x="3620350" y="1191725"/>
            <a:chExt cx="3170400" cy="3771900"/>
          </a:xfrm>
        </p:grpSpPr>
        <p:grpSp>
          <p:nvGrpSpPr>
            <p:cNvPr id="271" name="Google Shape;271;p25"/>
            <p:cNvGrpSpPr/>
            <p:nvPr/>
          </p:nvGrpSpPr>
          <p:grpSpPr>
            <a:xfrm>
              <a:off x="3620350" y="1191725"/>
              <a:ext cx="3170400" cy="3771900"/>
              <a:chOff x="3620350" y="1191725"/>
              <a:chExt cx="3170400" cy="3771900"/>
            </a:xfrm>
          </p:grpSpPr>
          <p:grpSp>
            <p:nvGrpSpPr>
              <p:cNvPr id="272" name="Google Shape;272;p25"/>
              <p:cNvGrpSpPr/>
              <p:nvPr/>
            </p:nvGrpSpPr>
            <p:grpSpPr>
              <a:xfrm>
                <a:off x="3620350" y="1191725"/>
                <a:ext cx="3170400" cy="3771900"/>
                <a:chOff x="3620350" y="1191725"/>
                <a:chExt cx="3170400" cy="3771900"/>
              </a:xfrm>
            </p:grpSpPr>
            <p:grpSp>
              <p:nvGrpSpPr>
                <p:cNvPr id="273" name="Google Shape;273;p25"/>
                <p:cNvGrpSpPr/>
                <p:nvPr/>
              </p:nvGrpSpPr>
              <p:grpSpPr>
                <a:xfrm>
                  <a:off x="3620350" y="1191725"/>
                  <a:ext cx="3170400" cy="3771900"/>
                  <a:chOff x="3620350" y="1191725"/>
                  <a:chExt cx="3170400" cy="3771900"/>
                </a:xfrm>
              </p:grpSpPr>
              <p:sp>
                <p:nvSpPr>
                  <p:cNvPr id="274" name="Google Shape;274;p25"/>
                  <p:cNvSpPr/>
                  <p:nvPr/>
                </p:nvSpPr>
                <p:spPr>
                  <a:xfrm>
                    <a:off x="3620350" y="1195325"/>
                    <a:ext cx="3170400" cy="3764700"/>
                  </a:xfrm>
                  <a:prstGeom prst="rect">
                    <a:avLst/>
                  </a:prstGeom>
                  <a:solidFill>
                    <a:schemeClr val="lt1"/>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5" name="Google Shape;275;p25"/>
                  <p:cNvSpPr/>
                  <p:nvPr/>
                </p:nvSpPr>
                <p:spPr>
                  <a:xfrm>
                    <a:off x="3749400" y="2130475"/>
                    <a:ext cx="95700" cy="1095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cxnSp>
                <p:nvCxnSpPr>
                  <p:cNvPr id="276" name="Google Shape;276;p25"/>
                  <p:cNvCxnSpPr/>
                  <p:nvPr/>
                </p:nvCxnSpPr>
                <p:spPr>
                  <a:xfrm>
                    <a:off x="3936800" y="1191725"/>
                    <a:ext cx="9300" cy="3771900"/>
                  </a:xfrm>
                  <a:prstGeom prst="straightConnector1">
                    <a:avLst/>
                  </a:prstGeom>
                  <a:noFill/>
                  <a:ln w="9525" cap="flat" cmpd="sng">
                    <a:solidFill>
                      <a:srgbClr val="888888"/>
                    </a:solidFill>
                    <a:prstDash val="solid"/>
                    <a:round/>
                    <a:headEnd type="none" w="med" len="med"/>
                    <a:tailEnd type="none" w="med" len="med"/>
                  </a:ln>
                </p:spPr>
              </p:cxnSp>
              <p:cxnSp>
                <p:nvCxnSpPr>
                  <p:cNvPr id="277" name="Google Shape;277;p25"/>
                  <p:cNvCxnSpPr/>
                  <p:nvPr/>
                </p:nvCxnSpPr>
                <p:spPr>
                  <a:xfrm>
                    <a:off x="4497675" y="1526125"/>
                    <a:ext cx="0" cy="2940000"/>
                  </a:xfrm>
                  <a:prstGeom prst="straightConnector1">
                    <a:avLst/>
                  </a:prstGeom>
                  <a:noFill/>
                  <a:ln w="19050" cap="flat" cmpd="sng">
                    <a:solidFill>
                      <a:schemeClr val="dk1"/>
                    </a:solidFill>
                    <a:prstDash val="solid"/>
                    <a:round/>
                    <a:headEnd type="none" w="med" len="med"/>
                    <a:tailEnd type="none" w="med" len="med"/>
                  </a:ln>
                </p:spPr>
              </p:cxnSp>
            </p:grpSp>
            <p:cxnSp>
              <p:nvCxnSpPr>
                <p:cNvPr id="278" name="Google Shape;278;p25"/>
                <p:cNvCxnSpPr/>
                <p:nvPr/>
              </p:nvCxnSpPr>
              <p:spPr>
                <a:xfrm>
                  <a:off x="3626050" y="4466125"/>
                  <a:ext cx="3164700" cy="0"/>
                </a:xfrm>
                <a:prstGeom prst="straightConnector1">
                  <a:avLst/>
                </a:prstGeom>
                <a:noFill/>
                <a:ln w="19050" cap="flat" cmpd="sng">
                  <a:solidFill>
                    <a:srgbClr val="131313"/>
                  </a:solidFill>
                  <a:prstDash val="solid"/>
                  <a:round/>
                  <a:headEnd type="none" w="med" len="med"/>
                  <a:tailEnd type="none" w="med" len="med"/>
                </a:ln>
              </p:spPr>
            </p:cxnSp>
          </p:grpSp>
          <p:cxnSp>
            <p:nvCxnSpPr>
              <p:cNvPr id="279" name="Google Shape;279;p25"/>
              <p:cNvCxnSpPr/>
              <p:nvPr/>
            </p:nvCxnSpPr>
            <p:spPr>
              <a:xfrm>
                <a:off x="3623200" y="1526125"/>
                <a:ext cx="3164700" cy="0"/>
              </a:xfrm>
              <a:prstGeom prst="straightConnector1">
                <a:avLst/>
              </a:prstGeom>
              <a:noFill/>
              <a:ln w="19050" cap="flat" cmpd="sng">
                <a:solidFill>
                  <a:srgbClr val="0F0F0F"/>
                </a:solidFill>
                <a:prstDash val="solid"/>
                <a:round/>
                <a:headEnd type="none" w="med" len="med"/>
                <a:tailEnd type="none" w="med" len="med"/>
              </a:ln>
            </p:spPr>
          </p:cxnSp>
        </p:grpSp>
        <p:sp>
          <p:nvSpPr>
            <p:cNvPr id="280" name="Google Shape;280;p25"/>
            <p:cNvSpPr/>
            <p:nvPr/>
          </p:nvSpPr>
          <p:spPr>
            <a:xfrm>
              <a:off x="3749400" y="4089701"/>
              <a:ext cx="95700" cy="1095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sp>
        <p:nvSpPr>
          <p:cNvPr id="281" name="Google Shape;281;p25"/>
          <p:cNvSpPr txBox="1"/>
          <p:nvPr/>
        </p:nvSpPr>
        <p:spPr>
          <a:xfrm>
            <a:off x="0" y="4650300"/>
            <a:ext cx="1779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latin typeface="Lexend Light"/>
                <a:ea typeface="Lexend Light"/>
                <a:cs typeface="Lexend Light"/>
                <a:sym typeface="Lexend Light"/>
              </a:rPr>
              <a:t>Notes</a:t>
            </a:r>
            <a:endParaRPr sz="200"/>
          </a:p>
        </p:txBody>
      </p:sp>
      <p:sp>
        <p:nvSpPr>
          <p:cNvPr id="282" name="Google Shape;282;p25"/>
          <p:cNvSpPr/>
          <p:nvPr/>
        </p:nvSpPr>
        <p:spPr>
          <a:xfrm>
            <a:off x="3816875" y="2102350"/>
            <a:ext cx="95700" cy="1095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83" name="Google Shape;283;p25"/>
          <p:cNvSpPr/>
          <p:nvPr/>
        </p:nvSpPr>
        <p:spPr>
          <a:xfrm>
            <a:off x="3816875" y="2387290"/>
            <a:ext cx="95700" cy="1095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84" name="Google Shape;284;p25"/>
          <p:cNvSpPr/>
          <p:nvPr/>
        </p:nvSpPr>
        <p:spPr>
          <a:xfrm>
            <a:off x="3816875" y="4061576"/>
            <a:ext cx="95700" cy="1095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285" name="Google Shape;285;p25"/>
          <p:cNvGrpSpPr/>
          <p:nvPr/>
        </p:nvGrpSpPr>
        <p:grpSpPr>
          <a:xfrm>
            <a:off x="4587864" y="1367388"/>
            <a:ext cx="2222400" cy="2650563"/>
            <a:chOff x="4587864" y="1367388"/>
            <a:chExt cx="2222400" cy="2650563"/>
          </a:xfrm>
        </p:grpSpPr>
        <p:sp>
          <p:nvSpPr>
            <p:cNvPr id="286" name="Google Shape;286;p25"/>
            <p:cNvSpPr/>
            <p:nvPr/>
          </p:nvSpPr>
          <p:spPr>
            <a:xfrm>
              <a:off x="6244500" y="1367388"/>
              <a:ext cx="493200" cy="493200"/>
            </a:xfrm>
            <a:prstGeom prst="ellipse">
              <a:avLst/>
            </a:prstGeom>
            <a:solidFill>
              <a:srgbClr val="0A8257"/>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Lexend Light"/>
                  <a:ea typeface="Lexend Light"/>
                  <a:cs typeface="Lexend Light"/>
                  <a:sym typeface="Lexend Light"/>
                </a:rPr>
                <a:t>2.</a:t>
              </a:r>
              <a:endParaRPr>
                <a:solidFill>
                  <a:schemeClr val="lt1"/>
                </a:solidFill>
                <a:latin typeface="Lexend Light"/>
                <a:ea typeface="Lexend Light"/>
                <a:cs typeface="Lexend Light"/>
                <a:sym typeface="Lexend Light"/>
              </a:endParaRPr>
            </a:p>
          </p:txBody>
        </p:sp>
        <p:sp>
          <p:nvSpPr>
            <p:cNvPr id="287" name="Google Shape;287;p25"/>
            <p:cNvSpPr txBox="1"/>
            <p:nvPr/>
          </p:nvSpPr>
          <p:spPr>
            <a:xfrm>
              <a:off x="4587864" y="1740050"/>
              <a:ext cx="2222400" cy="2277900"/>
            </a:xfrm>
            <a:prstGeom prst="rect">
              <a:avLst/>
            </a:prstGeom>
            <a:noFill/>
            <a:ln>
              <a:noFill/>
            </a:ln>
          </p:spPr>
          <p:txBody>
            <a:bodyPr spcFirstLastPara="1" wrap="square" lIns="91425" tIns="91425" rIns="91425" bIns="91425" anchor="t" anchorCtr="0">
              <a:spAutoFit/>
            </a:bodyPr>
            <a:lstStyle/>
            <a:p>
              <a:pPr marL="457200" lvl="0" indent="-279400" algn="l" rtl="0">
                <a:spcBef>
                  <a:spcPts val="0"/>
                </a:spcBef>
                <a:spcAft>
                  <a:spcPts val="0"/>
                </a:spcAft>
                <a:buClr>
                  <a:schemeClr val="dk1"/>
                </a:buClr>
                <a:buSzPts val="800"/>
                <a:buFont typeface="Calibri"/>
                <a:buChar char="●"/>
              </a:pPr>
              <a:r>
                <a:rPr lang="en" sz="800">
                  <a:solidFill>
                    <a:schemeClr val="dk1"/>
                  </a:solidFill>
                  <a:latin typeface="Calibri"/>
                  <a:ea typeface="Calibri"/>
                  <a:cs typeface="Calibri"/>
                  <a:sym typeface="Calibri"/>
                </a:rPr>
                <a:t>Photosynthesis= plants make food with the help of the sun</a:t>
              </a:r>
              <a:br>
                <a:rPr lang="sv-SE" sz="800">
                  <a:solidFill>
                    <a:schemeClr val="dk1"/>
                  </a:solidFill>
                  <a:latin typeface="Calibri"/>
                  <a:ea typeface="Calibri"/>
                  <a:cs typeface="Calibri"/>
                  <a:sym typeface="Calibri"/>
                </a:rPr>
              </a:br>
              <a:endParaRPr sz="800">
                <a:solidFill>
                  <a:schemeClr val="dk1"/>
                </a:solidFill>
                <a:latin typeface="Calibri"/>
                <a:ea typeface="Calibri"/>
                <a:cs typeface="Calibri"/>
                <a:sym typeface="Calibri"/>
              </a:endParaRPr>
            </a:p>
            <a:p>
              <a:pPr marL="457200" lvl="0" indent="-279400" algn="l" rtl="0">
                <a:spcBef>
                  <a:spcPts val="0"/>
                </a:spcBef>
                <a:spcAft>
                  <a:spcPts val="0"/>
                </a:spcAft>
                <a:buClr>
                  <a:schemeClr val="dk1"/>
                </a:buClr>
                <a:buSzPts val="800"/>
                <a:buFont typeface="Calibri"/>
                <a:buChar char="●"/>
              </a:pPr>
              <a:r>
                <a:rPr lang="en" sz="800">
                  <a:solidFill>
                    <a:schemeClr val="dk1"/>
                  </a:solidFill>
                  <a:latin typeface="Calibri"/>
                  <a:ea typeface="Calibri"/>
                  <a:cs typeface="Calibri"/>
                  <a:sym typeface="Calibri"/>
                </a:rPr>
                <a:t>They take in CO₂ (carbon dioxide) from the air</a:t>
              </a:r>
              <a:br>
                <a:rPr lang="sv-SE" sz="800">
                  <a:solidFill>
                    <a:schemeClr val="dk1"/>
                  </a:solidFill>
                  <a:latin typeface="Calibri"/>
                  <a:ea typeface="Calibri"/>
                  <a:cs typeface="Calibri"/>
                  <a:sym typeface="Calibri"/>
                </a:rPr>
              </a:br>
              <a:endParaRPr sz="800">
                <a:solidFill>
                  <a:schemeClr val="dk1"/>
                </a:solidFill>
                <a:latin typeface="Calibri"/>
                <a:ea typeface="Calibri"/>
                <a:cs typeface="Calibri"/>
                <a:sym typeface="Calibri"/>
              </a:endParaRPr>
            </a:p>
            <a:p>
              <a:pPr marL="457200" lvl="0" indent="-279400" algn="l" rtl="0">
                <a:spcBef>
                  <a:spcPts val="0"/>
                </a:spcBef>
                <a:spcAft>
                  <a:spcPts val="0"/>
                </a:spcAft>
                <a:buClr>
                  <a:schemeClr val="dk1"/>
                </a:buClr>
                <a:buSzPts val="800"/>
                <a:buFont typeface="Calibri"/>
                <a:buChar char="●"/>
              </a:pPr>
              <a:r>
                <a:rPr lang="en" sz="800">
                  <a:solidFill>
                    <a:schemeClr val="dk1"/>
                  </a:solidFill>
                  <a:latin typeface="Calibri"/>
                  <a:ea typeface="Calibri"/>
                  <a:cs typeface="Calibri"/>
                  <a:sym typeface="Calibri"/>
                </a:rPr>
                <a:t>They suck up H₂O (water) from the soil</a:t>
              </a:r>
              <a:br>
                <a:rPr lang="sv-SE" sz="800">
                  <a:solidFill>
                    <a:schemeClr val="dk1"/>
                  </a:solidFill>
                  <a:latin typeface="Calibri"/>
                  <a:ea typeface="Calibri"/>
                  <a:cs typeface="Calibri"/>
                  <a:sym typeface="Calibri"/>
                </a:rPr>
              </a:br>
              <a:endParaRPr sz="800">
                <a:solidFill>
                  <a:schemeClr val="dk1"/>
                </a:solidFill>
                <a:latin typeface="Calibri"/>
                <a:ea typeface="Calibri"/>
                <a:cs typeface="Calibri"/>
                <a:sym typeface="Calibri"/>
              </a:endParaRPr>
            </a:p>
            <a:p>
              <a:pPr marL="457200" lvl="0" indent="-279400" algn="l" rtl="0">
                <a:spcBef>
                  <a:spcPts val="0"/>
                </a:spcBef>
                <a:spcAft>
                  <a:spcPts val="0"/>
                </a:spcAft>
                <a:buClr>
                  <a:schemeClr val="dk1"/>
                </a:buClr>
                <a:buSzPts val="800"/>
                <a:buFont typeface="Calibri"/>
                <a:buChar char="●"/>
              </a:pPr>
              <a:r>
                <a:rPr lang="en" sz="800">
                  <a:solidFill>
                    <a:schemeClr val="dk1"/>
                  </a:solidFill>
                  <a:latin typeface="Calibri"/>
                  <a:ea typeface="Calibri"/>
                  <a:cs typeface="Calibri"/>
                  <a:sym typeface="Calibri"/>
                </a:rPr>
                <a:t>The sun provides energy </a:t>
              </a:r>
              <a:br>
                <a:rPr lang="sv-SE" sz="800">
                  <a:solidFill>
                    <a:schemeClr val="dk1"/>
                  </a:solidFill>
                  <a:latin typeface="Calibri"/>
                  <a:ea typeface="Calibri"/>
                  <a:cs typeface="Calibri"/>
                  <a:sym typeface="Calibri"/>
                </a:rPr>
              </a:br>
              <a:endParaRPr sz="800">
                <a:solidFill>
                  <a:schemeClr val="dk1"/>
                </a:solidFill>
                <a:latin typeface="Calibri"/>
                <a:ea typeface="Calibri"/>
                <a:cs typeface="Calibri"/>
                <a:sym typeface="Calibri"/>
              </a:endParaRPr>
            </a:p>
            <a:p>
              <a:pPr marL="457200" lvl="0" indent="-279400" algn="l" rtl="0">
                <a:spcBef>
                  <a:spcPts val="0"/>
                </a:spcBef>
                <a:spcAft>
                  <a:spcPts val="0"/>
                </a:spcAft>
                <a:buClr>
                  <a:schemeClr val="dk1"/>
                </a:buClr>
                <a:buSzPts val="800"/>
                <a:buFont typeface="Calibri"/>
                <a:buChar char="●"/>
              </a:pPr>
              <a:r>
                <a:rPr lang="en" sz="800">
                  <a:solidFill>
                    <a:schemeClr val="dk1"/>
                  </a:solidFill>
                  <a:latin typeface="Calibri"/>
                  <a:ea typeface="Calibri"/>
                  <a:cs typeface="Calibri"/>
                  <a:sym typeface="Calibri"/>
                </a:rPr>
                <a:t>The leaves contain chlorophyll (green dye)</a:t>
              </a:r>
              <a:br>
                <a:rPr lang="sv-SE" sz="800">
                  <a:solidFill>
                    <a:schemeClr val="dk1"/>
                  </a:solidFill>
                  <a:latin typeface="Calibri"/>
                  <a:ea typeface="Calibri"/>
                  <a:cs typeface="Calibri"/>
                  <a:sym typeface="Calibri"/>
                </a:rPr>
              </a:br>
              <a:endParaRPr sz="800">
                <a:solidFill>
                  <a:schemeClr val="dk1"/>
                </a:solidFill>
                <a:latin typeface="Calibri"/>
                <a:ea typeface="Calibri"/>
                <a:cs typeface="Calibri"/>
                <a:sym typeface="Calibri"/>
              </a:endParaRPr>
            </a:p>
            <a:p>
              <a:pPr marL="457200" lvl="0" indent="-279400" algn="l" rtl="0">
                <a:spcBef>
                  <a:spcPts val="0"/>
                </a:spcBef>
                <a:spcAft>
                  <a:spcPts val="0"/>
                </a:spcAft>
                <a:buClr>
                  <a:schemeClr val="dk1"/>
                </a:buClr>
                <a:buSzPts val="800"/>
                <a:buFont typeface="Calibri"/>
                <a:buChar char="●"/>
              </a:pPr>
              <a:r>
                <a:rPr lang="en" sz="800">
                  <a:solidFill>
                    <a:schemeClr val="dk1"/>
                  </a:solidFill>
                  <a:latin typeface="Calibri"/>
                  <a:ea typeface="Calibri"/>
                  <a:cs typeface="Calibri"/>
                  <a:sym typeface="Calibri"/>
                </a:rPr>
                <a:t>The plant makes sugar (food) + O₂ (oxygen)</a:t>
              </a:r>
              <a:br>
                <a:rPr lang="sv-SE" sz="800">
                  <a:solidFill>
                    <a:schemeClr val="dk1"/>
                  </a:solidFill>
                  <a:latin typeface="Calibri"/>
                  <a:ea typeface="Calibri"/>
                  <a:cs typeface="Calibri"/>
                  <a:sym typeface="Calibri"/>
                </a:rPr>
              </a:br>
              <a:endParaRPr sz="800">
                <a:solidFill>
                  <a:schemeClr val="dk1"/>
                </a:solidFill>
                <a:latin typeface="Calibri"/>
                <a:ea typeface="Calibri"/>
                <a:cs typeface="Calibri"/>
                <a:sym typeface="Calibri"/>
              </a:endParaRPr>
            </a:p>
            <a:p>
              <a:pPr marL="457200" lvl="0" indent="-279400" algn="l" rtl="0">
                <a:spcBef>
                  <a:spcPts val="0"/>
                </a:spcBef>
                <a:spcAft>
                  <a:spcPts val="0"/>
                </a:spcAft>
                <a:buClr>
                  <a:schemeClr val="dk1"/>
                </a:buClr>
                <a:buSzPts val="800"/>
                <a:buFont typeface="Calibri"/>
                <a:buChar char="●"/>
              </a:pPr>
              <a:r>
                <a:rPr lang="en" sz="800">
                  <a:solidFill>
                    <a:schemeClr val="dk1"/>
                  </a:solidFill>
                  <a:latin typeface="Calibri"/>
                  <a:ea typeface="Calibri"/>
                  <a:cs typeface="Calibri"/>
                  <a:sym typeface="Calibri"/>
                </a:rPr>
                <a:t>Sugar = plant food </a:t>
              </a:r>
              <a:br>
                <a:rPr lang="sv-SE" sz="800">
                  <a:solidFill>
                    <a:schemeClr val="dk1"/>
                  </a:solidFill>
                  <a:latin typeface="Calibri"/>
                  <a:ea typeface="Calibri"/>
                  <a:cs typeface="Calibri"/>
                  <a:sym typeface="Calibri"/>
                </a:rPr>
              </a:br>
              <a:endParaRPr sz="800">
                <a:solidFill>
                  <a:schemeClr val="dk1"/>
                </a:solidFill>
                <a:latin typeface="Calibri"/>
                <a:ea typeface="Calibri"/>
                <a:cs typeface="Calibri"/>
                <a:sym typeface="Calibri"/>
              </a:endParaRPr>
            </a:p>
            <a:p>
              <a:pPr marL="457200" lvl="0" indent="-279400" algn="l" rtl="0">
                <a:spcBef>
                  <a:spcPts val="0"/>
                </a:spcBef>
                <a:spcAft>
                  <a:spcPts val="0"/>
                </a:spcAft>
                <a:buClr>
                  <a:schemeClr val="dk1"/>
                </a:buClr>
                <a:buSzPts val="800"/>
                <a:buFont typeface="Calibri"/>
                <a:buChar char="●"/>
              </a:pPr>
              <a:r>
                <a:rPr lang="en" sz="800">
                  <a:solidFill>
                    <a:schemeClr val="dk1"/>
                  </a:solidFill>
                  <a:latin typeface="Calibri"/>
                  <a:ea typeface="Calibri"/>
                  <a:cs typeface="Calibri"/>
                  <a:sym typeface="Calibri"/>
                </a:rPr>
                <a:t>O₂ is released → we breathe it in</a:t>
              </a:r>
              <a:endParaRPr/>
            </a:p>
          </p:txBody>
        </p:sp>
      </p:grpSp>
      <p:grpSp>
        <p:nvGrpSpPr>
          <p:cNvPr id="288" name="Google Shape;288;p25"/>
          <p:cNvGrpSpPr/>
          <p:nvPr/>
        </p:nvGrpSpPr>
        <p:grpSpPr>
          <a:xfrm>
            <a:off x="3565400" y="1721038"/>
            <a:ext cx="999875" cy="2678100"/>
            <a:chOff x="3565400" y="1721038"/>
            <a:chExt cx="999875" cy="2678100"/>
          </a:xfrm>
        </p:grpSpPr>
        <p:sp>
          <p:nvSpPr>
            <p:cNvPr id="289" name="Google Shape;289;p25"/>
            <p:cNvSpPr/>
            <p:nvPr/>
          </p:nvSpPr>
          <p:spPr>
            <a:xfrm>
              <a:off x="3565400" y="2395113"/>
              <a:ext cx="493200" cy="493200"/>
            </a:xfrm>
            <a:prstGeom prst="ellipse">
              <a:avLst/>
            </a:prstGeom>
            <a:solidFill>
              <a:srgbClr val="0A8257"/>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Lexend Light"/>
                  <a:ea typeface="Lexend Light"/>
                  <a:cs typeface="Lexend Light"/>
                  <a:sym typeface="Lexend Light"/>
                </a:rPr>
                <a:t>3.</a:t>
              </a:r>
              <a:endParaRPr>
                <a:solidFill>
                  <a:schemeClr val="lt1"/>
                </a:solidFill>
                <a:latin typeface="Lexend Light"/>
                <a:ea typeface="Lexend Light"/>
                <a:cs typeface="Lexend Light"/>
                <a:sym typeface="Lexend Light"/>
              </a:endParaRPr>
            </a:p>
          </p:txBody>
        </p:sp>
        <p:sp>
          <p:nvSpPr>
            <p:cNvPr id="290" name="Google Shape;290;p25"/>
            <p:cNvSpPr txBox="1"/>
            <p:nvPr/>
          </p:nvSpPr>
          <p:spPr>
            <a:xfrm>
              <a:off x="4004275" y="1721038"/>
              <a:ext cx="561000" cy="267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t>Photosynthesis</a:t>
              </a:r>
              <a:br>
                <a:rPr lang="sv-SE" sz="600"/>
              </a:br>
              <a:endParaRPr sz="600"/>
            </a:p>
            <a:p>
              <a:pPr marL="0" lvl="0" indent="0" algn="l" rtl="0">
                <a:spcBef>
                  <a:spcPts val="0"/>
                </a:spcBef>
                <a:spcAft>
                  <a:spcPts val="0"/>
                </a:spcAft>
                <a:buNone/>
              </a:pPr>
              <a:r>
                <a:rPr lang="en" sz="600"/>
                <a:t>Carbon dioxide (CO₂)</a:t>
              </a:r>
              <a:br>
                <a:rPr lang="sv-SE" sz="600"/>
              </a:br>
              <a:endParaRPr sz="600"/>
            </a:p>
            <a:p>
              <a:pPr marL="0" lvl="0" indent="0" algn="l" rtl="0">
                <a:spcBef>
                  <a:spcPts val="0"/>
                </a:spcBef>
                <a:spcAft>
                  <a:spcPts val="0"/>
                </a:spcAft>
                <a:buNone/>
              </a:pPr>
              <a:r>
                <a:rPr lang="en" sz="600"/>
                <a:t>Water (H₂O)</a:t>
              </a:r>
              <a:br>
                <a:rPr lang="sv-SE" sz="600"/>
              </a:br>
              <a:endParaRPr sz="600"/>
            </a:p>
            <a:p>
              <a:pPr marL="0" lvl="0" indent="0" algn="l" rtl="0">
                <a:spcBef>
                  <a:spcPts val="0"/>
                </a:spcBef>
                <a:spcAft>
                  <a:spcPts val="0"/>
                </a:spcAft>
                <a:buNone/>
              </a:pPr>
              <a:r>
                <a:rPr lang="en" sz="600"/>
                <a:t>Solar energy</a:t>
              </a:r>
              <a:br>
                <a:rPr lang="sv-SE" sz="600"/>
              </a:br>
              <a:endParaRPr sz="600"/>
            </a:p>
            <a:p>
              <a:pPr marL="0" lvl="0" indent="0" algn="l" rtl="0">
                <a:spcBef>
                  <a:spcPts val="0"/>
                </a:spcBef>
                <a:spcAft>
                  <a:spcPts val="0"/>
                </a:spcAft>
                <a:buNone/>
              </a:pPr>
              <a:endParaRPr sz="600"/>
            </a:p>
            <a:p>
              <a:pPr marL="0" lvl="0" indent="0" algn="l" rtl="0">
                <a:spcBef>
                  <a:spcPts val="0"/>
                </a:spcBef>
                <a:spcAft>
                  <a:spcPts val="0"/>
                </a:spcAft>
                <a:buNone/>
              </a:pPr>
              <a:r>
                <a:rPr lang="en" sz="600"/>
                <a:t>Chlorophyll</a:t>
              </a:r>
              <a:br>
                <a:rPr lang="sv-SE" sz="600"/>
              </a:br>
              <a:endParaRPr sz="600"/>
            </a:p>
            <a:p>
              <a:pPr marL="0" lvl="0" indent="0" algn="l" rtl="0">
                <a:spcBef>
                  <a:spcPts val="0"/>
                </a:spcBef>
                <a:spcAft>
                  <a:spcPts val="0"/>
                </a:spcAft>
                <a:buNone/>
              </a:pPr>
              <a:endParaRPr sz="600"/>
            </a:p>
            <a:p>
              <a:pPr marL="0" lvl="0" indent="0" algn="l" rtl="0">
                <a:spcBef>
                  <a:spcPts val="0"/>
                </a:spcBef>
                <a:spcAft>
                  <a:spcPts val="0"/>
                </a:spcAft>
                <a:buNone/>
              </a:pPr>
              <a:endParaRPr sz="600"/>
            </a:p>
            <a:p>
              <a:pPr marL="0" lvl="0" indent="0" algn="l" rtl="0">
                <a:spcBef>
                  <a:spcPts val="0"/>
                </a:spcBef>
                <a:spcAft>
                  <a:spcPts val="0"/>
                </a:spcAft>
                <a:buNone/>
              </a:pPr>
              <a:endParaRPr sz="600"/>
            </a:p>
            <a:p>
              <a:pPr marL="0" lvl="0" indent="0" algn="l" rtl="0">
                <a:spcBef>
                  <a:spcPts val="0"/>
                </a:spcBef>
                <a:spcAft>
                  <a:spcPts val="0"/>
                </a:spcAft>
                <a:buNone/>
              </a:pPr>
              <a:endParaRPr sz="600"/>
            </a:p>
            <a:p>
              <a:pPr marL="0" lvl="0" indent="0" algn="l" rtl="0">
                <a:spcBef>
                  <a:spcPts val="0"/>
                </a:spcBef>
                <a:spcAft>
                  <a:spcPts val="0"/>
                </a:spcAft>
                <a:buNone/>
              </a:pPr>
              <a:r>
                <a:rPr lang="en" sz="600"/>
                <a:t>Sugar/Glucose</a:t>
              </a:r>
              <a:endParaRPr sz="600"/>
            </a:p>
            <a:p>
              <a:pPr marL="0" lvl="0" indent="0" algn="l" rtl="0">
                <a:spcBef>
                  <a:spcPts val="0"/>
                </a:spcBef>
                <a:spcAft>
                  <a:spcPts val="0"/>
                </a:spcAft>
                <a:buNone/>
              </a:pPr>
              <a:endParaRPr sz="600"/>
            </a:p>
            <a:p>
              <a:pPr marL="0" lvl="0" indent="0" algn="l" rtl="0">
                <a:spcBef>
                  <a:spcPts val="0"/>
                </a:spcBef>
                <a:spcAft>
                  <a:spcPts val="0"/>
                </a:spcAft>
                <a:buNone/>
              </a:pPr>
              <a:r>
                <a:rPr lang="en" sz="600"/>
                <a:t>What does the plant need to be able to do photosynthesis?</a:t>
              </a:r>
              <a:endParaRPr sz="600"/>
            </a:p>
          </p:txBody>
        </p:sp>
      </p:grpSp>
      <p:grpSp>
        <p:nvGrpSpPr>
          <p:cNvPr id="291" name="Google Shape;291;p25"/>
          <p:cNvGrpSpPr/>
          <p:nvPr/>
        </p:nvGrpSpPr>
        <p:grpSpPr>
          <a:xfrm>
            <a:off x="3816875" y="4338750"/>
            <a:ext cx="2920825" cy="537188"/>
            <a:chOff x="3816875" y="4338750"/>
            <a:chExt cx="2920825" cy="537188"/>
          </a:xfrm>
        </p:grpSpPr>
        <p:sp>
          <p:nvSpPr>
            <p:cNvPr id="292" name="Google Shape;292;p25"/>
            <p:cNvSpPr/>
            <p:nvPr/>
          </p:nvSpPr>
          <p:spPr>
            <a:xfrm>
              <a:off x="3816875" y="4382738"/>
              <a:ext cx="493200" cy="493200"/>
            </a:xfrm>
            <a:prstGeom prst="ellipse">
              <a:avLst/>
            </a:prstGeom>
            <a:solidFill>
              <a:srgbClr val="0A8257"/>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Lexend Light"/>
                  <a:ea typeface="Lexend Light"/>
                  <a:cs typeface="Lexend Light"/>
                  <a:sym typeface="Lexend Light"/>
                </a:rPr>
                <a:t>4.</a:t>
              </a:r>
              <a:endParaRPr>
                <a:solidFill>
                  <a:schemeClr val="lt1"/>
                </a:solidFill>
                <a:latin typeface="Lexend Light"/>
                <a:ea typeface="Lexend Light"/>
                <a:cs typeface="Lexend Light"/>
                <a:sym typeface="Lexend Light"/>
              </a:endParaRPr>
            </a:p>
          </p:txBody>
        </p:sp>
        <p:sp>
          <p:nvSpPr>
            <p:cNvPr id="293" name="Google Shape;293;p25"/>
            <p:cNvSpPr txBox="1"/>
            <p:nvPr/>
          </p:nvSpPr>
          <p:spPr>
            <a:xfrm>
              <a:off x="4346100" y="4338750"/>
              <a:ext cx="2391600" cy="47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Photosynthesis is when plants make their own food using sunlight, carbon dioxide, and water. They form sugar that they use as energy, and release oxygen that we humans breathe in.</a:t>
              </a:r>
              <a:endParaRPr sz="600"/>
            </a:p>
          </p:txBody>
        </p:sp>
      </p:grpSp>
      <p:pic>
        <p:nvPicPr>
          <p:cNvPr id="294" name="Google Shape;294;p25" title="tableofcontent.png"/>
          <p:cNvPicPr preferRelativeResize="0"/>
          <p:nvPr/>
        </p:nvPicPr>
        <p:blipFill>
          <a:blip r:embed="rId4">
            <a:alphaModFix/>
          </a:blip>
          <a:stretch>
            <a:fillRect/>
          </a:stretch>
        </p:blipFill>
        <p:spPr>
          <a:xfrm rot="507255">
            <a:off x="7034226" y="292136"/>
            <a:ext cx="1179200" cy="1154152"/>
          </a:xfrm>
          <a:prstGeom prst="rect">
            <a:avLst/>
          </a:prstGeom>
          <a:noFill/>
          <a:ln>
            <a:noFill/>
          </a:ln>
        </p:spPr>
      </p:pic>
      <p:pic>
        <p:nvPicPr>
          <p:cNvPr id="295" name="Google Shape;295;p25" title="readmode-green.png"/>
          <p:cNvPicPr preferRelativeResize="0"/>
          <p:nvPr/>
        </p:nvPicPr>
        <p:blipFill>
          <a:blip r:embed="rId5">
            <a:alphaModFix/>
          </a:blip>
          <a:stretch>
            <a:fillRect/>
          </a:stretch>
        </p:blipFill>
        <p:spPr>
          <a:xfrm>
            <a:off x="7312230" y="618001"/>
            <a:ext cx="1299623" cy="1270727"/>
          </a:xfrm>
          <a:prstGeom prst="rect">
            <a:avLst/>
          </a:prstGeom>
          <a:noFill/>
          <a:ln>
            <a:noFill/>
          </a:ln>
        </p:spPr>
      </p:pic>
      <p:grpSp>
        <p:nvGrpSpPr>
          <p:cNvPr id="296" name="Google Shape;296;p25"/>
          <p:cNvGrpSpPr/>
          <p:nvPr/>
        </p:nvGrpSpPr>
        <p:grpSpPr>
          <a:xfrm>
            <a:off x="3731125" y="993050"/>
            <a:ext cx="3731100" cy="584363"/>
            <a:chOff x="3731125" y="993050"/>
            <a:chExt cx="3731100" cy="584363"/>
          </a:xfrm>
        </p:grpSpPr>
        <p:sp>
          <p:nvSpPr>
            <p:cNvPr id="297" name="Google Shape;297;p25"/>
            <p:cNvSpPr/>
            <p:nvPr/>
          </p:nvSpPr>
          <p:spPr>
            <a:xfrm>
              <a:off x="3731125" y="1084213"/>
              <a:ext cx="493200" cy="493200"/>
            </a:xfrm>
            <a:prstGeom prst="ellipse">
              <a:avLst/>
            </a:prstGeom>
            <a:solidFill>
              <a:srgbClr val="0A8257"/>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Lexend Light"/>
                  <a:ea typeface="Lexend Light"/>
                  <a:cs typeface="Lexend Light"/>
                  <a:sym typeface="Lexend Light"/>
                </a:rPr>
                <a:t>1.</a:t>
              </a:r>
              <a:endParaRPr>
                <a:solidFill>
                  <a:schemeClr val="lt1"/>
                </a:solidFill>
                <a:latin typeface="Lexend Light"/>
                <a:ea typeface="Lexend Light"/>
                <a:cs typeface="Lexend Light"/>
                <a:sym typeface="Lexend Light"/>
              </a:endParaRPr>
            </a:p>
          </p:txBody>
        </p:sp>
        <p:sp>
          <p:nvSpPr>
            <p:cNvPr id="298" name="Google Shape;298;p25"/>
            <p:cNvSpPr txBox="1"/>
            <p:nvPr/>
          </p:nvSpPr>
          <p:spPr>
            <a:xfrm>
              <a:off x="4224325" y="993050"/>
              <a:ext cx="3237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22/8 Photosynthesis </a:t>
              </a:r>
              <a:endParaRPr sz="1200">
                <a:solidFill>
                  <a:schemeClr val="dk1"/>
                </a:solidFill>
                <a:latin typeface="Calibri"/>
                <a:ea typeface="Calibri"/>
                <a:cs typeface="Calibri"/>
                <a:sym typeface="Calibri"/>
              </a:endParaRPr>
            </a:p>
          </p:txBody>
        </p:sp>
      </p:grpSp>
      <p:sp>
        <p:nvSpPr>
          <p:cNvPr id="299" name="Google Shape;299;p25"/>
          <p:cNvSpPr txBox="1"/>
          <p:nvPr/>
        </p:nvSpPr>
        <p:spPr>
          <a:xfrm>
            <a:off x="523400" y="1439375"/>
            <a:ext cx="28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Lexend Light"/>
                <a:ea typeface="Lexend Light"/>
                <a:cs typeface="Lexend Light"/>
                <a:sym typeface="Lexend Light"/>
              </a:rPr>
              <a:t>For example:</a:t>
            </a:r>
            <a:endParaRPr>
              <a:solidFill>
                <a:schemeClr val="dk1"/>
              </a:solidFill>
              <a:latin typeface="Lexend Light"/>
              <a:ea typeface="Lexend Light"/>
              <a:cs typeface="Lexend Light"/>
              <a:sym typeface="Lexend Light"/>
            </a:endParaRPr>
          </a:p>
        </p:txBody>
      </p:sp>
      <p:sp>
        <p:nvSpPr>
          <p:cNvPr id="300" name="Google Shape;300;p25"/>
          <p:cNvSpPr txBox="1"/>
          <p:nvPr/>
        </p:nvSpPr>
        <p:spPr>
          <a:xfrm>
            <a:off x="666500" y="1839575"/>
            <a:ext cx="289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Lexend Light"/>
                <a:ea typeface="Lexend Light"/>
                <a:cs typeface="Lexend Light"/>
                <a:sym typeface="Lexend Light"/>
              </a:rPr>
              <a:t>1. Date, Subject, Lesson</a:t>
            </a:r>
            <a:endParaRPr>
              <a:solidFill>
                <a:schemeClr val="dk1"/>
              </a:solidFill>
              <a:latin typeface="Lexend Light"/>
              <a:ea typeface="Lexend Light"/>
              <a:cs typeface="Lexend Light"/>
              <a:sym typeface="Lexend Light"/>
            </a:endParaRPr>
          </a:p>
        </p:txBody>
      </p:sp>
      <p:sp>
        <p:nvSpPr>
          <p:cNvPr id="301" name="Google Shape;301;p25"/>
          <p:cNvSpPr txBox="1"/>
          <p:nvPr/>
        </p:nvSpPr>
        <p:spPr>
          <a:xfrm>
            <a:off x="666500" y="2211850"/>
            <a:ext cx="2898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Lexend Light"/>
                <a:ea typeface="Lexend Light"/>
                <a:cs typeface="Lexend Light"/>
                <a:sym typeface="Lexend Light"/>
              </a:rPr>
              <a:t>2. </a:t>
            </a:r>
            <a:r>
              <a:rPr lang="en" b="1">
                <a:solidFill>
                  <a:schemeClr val="dk1"/>
                </a:solidFill>
                <a:latin typeface="Lexend"/>
                <a:ea typeface="Lexend"/>
                <a:cs typeface="Lexend"/>
                <a:sym typeface="Lexend"/>
              </a:rPr>
              <a:t>Take notes during class</a:t>
            </a:r>
            <a:r>
              <a:rPr lang="en">
                <a:solidFill>
                  <a:schemeClr val="dk1"/>
                </a:solidFill>
                <a:latin typeface="Lexend Light"/>
                <a:ea typeface="Lexend Light"/>
                <a:cs typeface="Lexend Light"/>
                <a:sym typeface="Lexend Light"/>
              </a:rPr>
              <a:t>; </a:t>
            </a:r>
            <a:endParaRPr>
              <a:solidFill>
                <a:schemeClr val="dk1"/>
              </a:solidFill>
              <a:latin typeface="Lexend Light"/>
              <a:ea typeface="Lexend Light"/>
              <a:cs typeface="Lexend Light"/>
              <a:sym typeface="Lexend Light"/>
            </a:endParaRPr>
          </a:p>
          <a:p>
            <a:pPr marL="0" lvl="0" indent="0" algn="l" rtl="0">
              <a:spcBef>
                <a:spcPts val="0"/>
              </a:spcBef>
              <a:spcAft>
                <a:spcPts val="0"/>
              </a:spcAft>
              <a:buNone/>
            </a:pPr>
            <a:r>
              <a:rPr lang="en">
                <a:solidFill>
                  <a:schemeClr val="dk1"/>
                </a:solidFill>
                <a:latin typeface="Lexend Light"/>
                <a:ea typeface="Lexend Light"/>
                <a:cs typeface="Lexend Light"/>
                <a:sym typeface="Lexend Light"/>
              </a:rPr>
              <a:t>    Bulleted Form Abbreviations</a:t>
            </a:r>
            <a:endParaRPr>
              <a:solidFill>
                <a:schemeClr val="dk1"/>
              </a:solidFill>
              <a:latin typeface="Lexend Light"/>
              <a:ea typeface="Lexend Light"/>
              <a:cs typeface="Lexend Light"/>
              <a:sym typeface="Lexend Light"/>
            </a:endParaRPr>
          </a:p>
        </p:txBody>
      </p:sp>
      <p:sp>
        <p:nvSpPr>
          <p:cNvPr id="302" name="Google Shape;302;p25"/>
          <p:cNvSpPr txBox="1"/>
          <p:nvPr/>
        </p:nvSpPr>
        <p:spPr>
          <a:xfrm>
            <a:off x="666500" y="2843588"/>
            <a:ext cx="2898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Lexend Light"/>
                <a:ea typeface="Lexend Light"/>
                <a:cs typeface="Lexend Light"/>
                <a:sym typeface="Lexend Light"/>
              </a:rPr>
              <a:t>3. </a:t>
            </a:r>
            <a:r>
              <a:rPr lang="en" b="1">
                <a:solidFill>
                  <a:schemeClr val="dk1"/>
                </a:solidFill>
                <a:latin typeface="Lexend"/>
                <a:ea typeface="Lexend"/>
                <a:cs typeface="Lexend"/>
                <a:sym typeface="Lexend"/>
              </a:rPr>
              <a:t>After the lesson;</a:t>
            </a:r>
            <a:r>
              <a:rPr lang="en">
                <a:solidFill>
                  <a:schemeClr val="dk1"/>
                </a:solidFill>
                <a:latin typeface="Lexend Light"/>
                <a:ea typeface="Lexend Light"/>
                <a:cs typeface="Lexend Light"/>
                <a:sym typeface="Lexend Light"/>
              </a:rPr>
              <a:t> keywords,      </a:t>
            </a:r>
            <a:endParaRPr>
              <a:solidFill>
                <a:schemeClr val="dk1"/>
              </a:solidFill>
              <a:latin typeface="Lexend Light"/>
              <a:ea typeface="Lexend Light"/>
              <a:cs typeface="Lexend Light"/>
              <a:sym typeface="Lexend Light"/>
            </a:endParaRPr>
          </a:p>
          <a:p>
            <a:pPr marL="0" lvl="0" indent="0" algn="l" rtl="0">
              <a:spcBef>
                <a:spcPts val="0"/>
              </a:spcBef>
              <a:spcAft>
                <a:spcPts val="0"/>
              </a:spcAft>
              <a:buNone/>
            </a:pPr>
            <a:r>
              <a:rPr lang="en">
                <a:solidFill>
                  <a:schemeClr val="dk1"/>
                </a:solidFill>
                <a:latin typeface="Lexend Light"/>
                <a:ea typeface="Lexend Light"/>
                <a:cs typeface="Lexend Light"/>
                <a:sym typeface="Lexend Light"/>
              </a:rPr>
              <a:t>   Questions</a:t>
            </a:r>
            <a:endParaRPr>
              <a:solidFill>
                <a:schemeClr val="dk1"/>
              </a:solidFill>
              <a:latin typeface="Lexend Light"/>
              <a:ea typeface="Lexend Light"/>
              <a:cs typeface="Lexend Light"/>
              <a:sym typeface="Lexend Light"/>
            </a:endParaRPr>
          </a:p>
        </p:txBody>
      </p:sp>
      <p:sp>
        <p:nvSpPr>
          <p:cNvPr id="303" name="Google Shape;303;p25"/>
          <p:cNvSpPr txBox="1"/>
          <p:nvPr/>
        </p:nvSpPr>
        <p:spPr>
          <a:xfrm>
            <a:off x="666500" y="3475350"/>
            <a:ext cx="2898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Lexend Light"/>
                <a:ea typeface="Lexend Light"/>
                <a:cs typeface="Lexend Light"/>
                <a:sym typeface="Lexend Light"/>
              </a:rPr>
              <a:t>4. </a:t>
            </a:r>
            <a:r>
              <a:rPr lang="en" b="1">
                <a:solidFill>
                  <a:schemeClr val="dk1"/>
                </a:solidFill>
                <a:latin typeface="Lexend"/>
                <a:ea typeface="Lexend"/>
                <a:cs typeface="Lexend"/>
                <a:sym typeface="Lexend"/>
              </a:rPr>
              <a:t>After class</a:t>
            </a:r>
            <a:r>
              <a:rPr lang="en">
                <a:solidFill>
                  <a:schemeClr val="dk1"/>
                </a:solidFill>
                <a:latin typeface="Lexend Light"/>
                <a:ea typeface="Lexend Light"/>
                <a:cs typeface="Lexend Light"/>
                <a:sym typeface="Lexend Light"/>
              </a:rPr>
              <a:t>;   </a:t>
            </a:r>
            <a:endParaRPr>
              <a:solidFill>
                <a:schemeClr val="dk1"/>
              </a:solidFill>
              <a:latin typeface="Lexend Light"/>
              <a:ea typeface="Lexend Light"/>
              <a:cs typeface="Lexend Light"/>
              <a:sym typeface="Lexend Light"/>
            </a:endParaRPr>
          </a:p>
          <a:p>
            <a:pPr marL="0" lvl="0" indent="0" algn="l" rtl="0">
              <a:spcBef>
                <a:spcPts val="0"/>
              </a:spcBef>
              <a:spcAft>
                <a:spcPts val="0"/>
              </a:spcAft>
              <a:buNone/>
            </a:pPr>
            <a:r>
              <a:rPr lang="en">
                <a:solidFill>
                  <a:schemeClr val="dk1"/>
                </a:solidFill>
                <a:latin typeface="Lexend Light"/>
                <a:ea typeface="Lexend Light"/>
                <a:cs typeface="Lexend Light"/>
                <a:sym typeface="Lexend Light"/>
              </a:rPr>
              <a:t>    Summary, what do you have    </a:t>
            </a:r>
            <a:endParaRPr>
              <a:solidFill>
                <a:schemeClr val="dk1"/>
              </a:solidFill>
              <a:latin typeface="Lexend Light"/>
              <a:ea typeface="Lexend Light"/>
              <a:cs typeface="Lexend Light"/>
              <a:sym typeface="Lexend Light"/>
            </a:endParaRPr>
          </a:p>
          <a:p>
            <a:pPr marL="0" lvl="0" indent="0" algn="l" rtl="0">
              <a:spcBef>
                <a:spcPts val="0"/>
              </a:spcBef>
              <a:spcAft>
                <a:spcPts val="0"/>
              </a:spcAft>
              <a:buNone/>
            </a:pPr>
            <a:r>
              <a:rPr lang="en">
                <a:solidFill>
                  <a:schemeClr val="dk1"/>
                </a:solidFill>
                <a:latin typeface="Lexend Light"/>
                <a:ea typeface="Lexend Light"/>
                <a:cs typeface="Lexend Light"/>
                <a:sym typeface="Lexend Light"/>
              </a:rPr>
              <a:t>    learned</a:t>
            </a:r>
            <a:endParaRPr>
              <a:solidFill>
                <a:schemeClr val="dk1"/>
              </a:solidFill>
              <a:latin typeface="Lexend Light"/>
              <a:ea typeface="Lexend Light"/>
              <a:cs typeface="Lexend Light"/>
              <a:sym typeface="Lexend Light"/>
            </a:endParaRPr>
          </a:p>
        </p:txBody>
      </p:sp>
      <p:sp>
        <p:nvSpPr>
          <p:cNvPr id="304" name="Google Shape;304;p25"/>
          <p:cNvSpPr txBox="1"/>
          <p:nvPr/>
        </p:nvSpPr>
        <p:spPr>
          <a:xfrm>
            <a:off x="5449950" y="4727550"/>
            <a:ext cx="2379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lt1"/>
                </a:solidFill>
                <a:latin typeface="Lexend Light"/>
                <a:ea typeface="Lexend Light"/>
                <a:cs typeface="Lexend Light"/>
                <a:sym typeface="Lexend Light"/>
              </a:rPr>
              <a:t>Link to manual The Cornell Method: </a:t>
            </a:r>
            <a:r>
              <a:rPr lang="en" sz="1000">
                <a:latin typeface="Lexend Light"/>
                <a:ea typeface="Lexend Light"/>
                <a:cs typeface="Lexend Light"/>
                <a:sym typeface="Lexend Light"/>
              </a:rPr>
              <a:t> </a:t>
            </a:r>
            <a:r>
              <a:rPr lang="en" sz="1000" u="sng">
                <a:solidFill>
                  <a:schemeClr val="hlink"/>
                </a:solidFill>
                <a:latin typeface="Lexend Light"/>
                <a:ea typeface="Lexend Light"/>
                <a:cs typeface="Lexend Light"/>
                <a:sym typeface="Lexend Light"/>
                <a:hlinkClick r:id="rId6"/>
              </a:rPr>
              <a:t>The Cornell Method</a:t>
            </a:r>
            <a:r>
              <a:rPr lang="en" sz="1000">
                <a:latin typeface="Lexend Light"/>
                <a:ea typeface="Lexend Light"/>
                <a:cs typeface="Lexend Light"/>
                <a:sym typeface="Lexend Light"/>
              </a:rPr>
              <a:t> </a:t>
            </a:r>
            <a:endParaRPr sz="1000">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10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
                                        </p:tgtEl>
                                        <p:attrNameLst>
                                          <p:attrName>style.visibility</p:attrName>
                                        </p:attrNameLst>
                                      </p:cBhvr>
                                      <p:to>
                                        <p:strVal val="visible"/>
                                      </p:to>
                                    </p:set>
                                    <p:animEffect transition="in" filter="fade">
                                      <p:cBhvr>
                                        <p:cTn id="12" dur="1000"/>
                                        <p:tgtEl>
                                          <p:spTgt spid="2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1"/>
                                        </p:tgtEl>
                                        <p:attrNameLst>
                                          <p:attrName>style.visibility</p:attrName>
                                        </p:attrNameLst>
                                      </p:cBhvr>
                                      <p:to>
                                        <p:strVal val="visible"/>
                                      </p:to>
                                    </p:set>
                                    <p:animEffect transition="in" filter="fade">
                                      <p:cBhvr>
                                        <p:cTn id="17" dur="1000"/>
                                        <p:tgtEl>
                                          <p:spTgt spid="3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5"/>
                                        </p:tgtEl>
                                        <p:attrNameLst>
                                          <p:attrName>style.visibility</p:attrName>
                                        </p:attrNameLst>
                                      </p:cBhvr>
                                      <p:to>
                                        <p:strVal val="visible"/>
                                      </p:to>
                                    </p:set>
                                    <p:animEffect transition="in" filter="fade">
                                      <p:cBhvr>
                                        <p:cTn id="22" dur="1000"/>
                                        <p:tgtEl>
                                          <p:spTgt spid="28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2"/>
                                        </p:tgtEl>
                                        <p:attrNameLst>
                                          <p:attrName>style.visibility</p:attrName>
                                        </p:attrNameLst>
                                      </p:cBhvr>
                                      <p:to>
                                        <p:strVal val="visible"/>
                                      </p:to>
                                    </p:set>
                                    <p:animEffect transition="in" filter="fade">
                                      <p:cBhvr>
                                        <p:cTn id="27" dur="1000"/>
                                        <p:tgtEl>
                                          <p:spTgt spid="30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8"/>
                                        </p:tgtEl>
                                        <p:attrNameLst>
                                          <p:attrName>style.visibility</p:attrName>
                                        </p:attrNameLst>
                                      </p:cBhvr>
                                      <p:to>
                                        <p:strVal val="visible"/>
                                      </p:to>
                                    </p:set>
                                    <p:animEffect transition="in" filter="fade">
                                      <p:cBhvr>
                                        <p:cTn id="32" dur="1000"/>
                                        <p:tgtEl>
                                          <p:spTgt spid="28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3"/>
                                        </p:tgtEl>
                                        <p:attrNameLst>
                                          <p:attrName>style.visibility</p:attrName>
                                        </p:attrNameLst>
                                      </p:cBhvr>
                                      <p:to>
                                        <p:strVal val="visible"/>
                                      </p:to>
                                    </p:set>
                                    <p:animEffect transition="in" filter="fade">
                                      <p:cBhvr>
                                        <p:cTn id="37" dur="1000"/>
                                        <p:tgtEl>
                                          <p:spTgt spid="30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1"/>
                                        </p:tgtEl>
                                        <p:attrNameLst>
                                          <p:attrName>style.visibility</p:attrName>
                                        </p:attrNameLst>
                                      </p:cBhvr>
                                      <p:to>
                                        <p:strVal val="visible"/>
                                      </p:to>
                                    </p:set>
                                    <p:animEffect transition="in" filter="fade">
                                      <p:cBhvr>
                                        <p:cTn id="42" dur="1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6"/>
          <p:cNvSpPr/>
          <p:nvPr/>
        </p:nvSpPr>
        <p:spPr>
          <a:xfrm rot="320">
            <a:off x="-583025" y="300"/>
            <a:ext cx="6444900" cy="798000"/>
          </a:xfrm>
          <a:prstGeom prst="round2DiagRect">
            <a:avLst>
              <a:gd name="adj1" fmla="val 49117"/>
              <a:gd name="adj2" fmla="val 0"/>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10" name="Google Shape;310;p26"/>
          <p:cNvSpPr txBox="1">
            <a:spLocks noGrp="1"/>
          </p:cNvSpPr>
          <p:nvPr>
            <p:ph type="title"/>
          </p:nvPr>
        </p:nvSpPr>
        <p:spPr>
          <a:xfrm>
            <a:off x="80850" y="-29397"/>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sz="3200">
                <a:solidFill>
                  <a:schemeClr val="lt1"/>
                </a:solidFill>
                <a:latin typeface="Lexend Light"/>
                <a:ea typeface="Lexend Light"/>
                <a:cs typeface="Lexend Light"/>
                <a:sym typeface="Lexend Light"/>
              </a:rPr>
              <a:t>Task</a:t>
            </a:r>
            <a:endParaRPr sz="3200">
              <a:solidFill>
                <a:schemeClr val="lt1"/>
              </a:solidFill>
              <a:latin typeface="Lexend Light"/>
              <a:ea typeface="Lexend Light"/>
              <a:cs typeface="Lexend Light"/>
              <a:sym typeface="Lexend Light"/>
            </a:endParaRPr>
          </a:p>
        </p:txBody>
      </p:sp>
      <p:sp>
        <p:nvSpPr>
          <p:cNvPr id="311" name="Google Shape;311;p26"/>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a:solidFill>
                  <a:schemeClr val="lt1"/>
                </a:solidFill>
                <a:latin typeface="Lexend Light"/>
                <a:ea typeface="Lexend Light"/>
                <a:cs typeface="Lexend Light"/>
                <a:sym typeface="Lexend Light"/>
              </a:rPr>
              <a:t>Focus </a:t>
            </a:r>
            <a:endParaRPr sz="200"/>
          </a:p>
        </p:txBody>
      </p:sp>
      <p:grpSp>
        <p:nvGrpSpPr>
          <p:cNvPr id="312" name="Google Shape;312;p26"/>
          <p:cNvGrpSpPr/>
          <p:nvPr/>
        </p:nvGrpSpPr>
        <p:grpSpPr>
          <a:xfrm>
            <a:off x="0" y="4650300"/>
            <a:ext cx="9144000" cy="493200"/>
            <a:chOff x="0" y="4650300"/>
            <a:chExt cx="9144000" cy="493200"/>
          </a:xfrm>
        </p:grpSpPr>
        <p:sp>
          <p:nvSpPr>
            <p:cNvPr id="313" name="Google Shape;313;p26"/>
            <p:cNvSpPr/>
            <p:nvPr/>
          </p:nvSpPr>
          <p:spPr>
            <a:xfrm>
              <a:off x="0" y="4650300"/>
              <a:ext cx="9144000" cy="493200"/>
            </a:xfrm>
            <a:prstGeom prst="rect">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14" name="Google Shape;314;p26"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315" name="Google Shape;315;p26"/>
          <p:cNvSpPr/>
          <p:nvPr/>
        </p:nvSpPr>
        <p:spPr>
          <a:xfrm rot="342">
            <a:off x="1552050" y="1320575"/>
            <a:ext cx="6039900" cy="2914800"/>
          </a:xfrm>
          <a:prstGeom prst="round2DiagRect">
            <a:avLst>
              <a:gd name="adj1" fmla="val 49117"/>
              <a:gd name="adj2" fmla="val 0"/>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700">
              <a:solidFill>
                <a:schemeClr val="lt1"/>
              </a:solidFill>
              <a:latin typeface="Lexend"/>
              <a:ea typeface="Lexend"/>
              <a:cs typeface="Lexend"/>
              <a:sym typeface="Lexend"/>
            </a:endParaRPr>
          </a:p>
          <a:p>
            <a:pPr marL="0" lvl="0" indent="0" algn="ctr" rtl="0">
              <a:spcBef>
                <a:spcPts val="0"/>
              </a:spcBef>
              <a:spcAft>
                <a:spcPts val="0"/>
              </a:spcAft>
              <a:buNone/>
            </a:pPr>
            <a:endParaRPr>
              <a:latin typeface="Calibri"/>
              <a:ea typeface="Calibri"/>
              <a:cs typeface="Calibri"/>
              <a:sym typeface="Calibri"/>
            </a:endParaRPr>
          </a:p>
        </p:txBody>
      </p:sp>
      <p:sp>
        <p:nvSpPr>
          <p:cNvPr id="316" name="Google Shape;316;p26"/>
          <p:cNvSpPr txBox="1"/>
          <p:nvPr/>
        </p:nvSpPr>
        <p:spPr>
          <a:xfrm>
            <a:off x="0" y="4650300"/>
            <a:ext cx="1957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latin typeface="Lexend Light"/>
                <a:ea typeface="Lexend Light"/>
                <a:cs typeface="Lexend Light"/>
                <a:sym typeface="Lexend Light"/>
              </a:rPr>
              <a:t>Notes</a:t>
            </a:r>
            <a:endParaRPr sz="200"/>
          </a:p>
        </p:txBody>
      </p:sp>
      <p:sp>
        <p:nvSpPr>
          <p:cNvPr id="317" name="Google Shape;317;p26"/>
          <p:cNvSpPr txBox="1"/>
          <p:nvPr/>
        </p:nvSpPr>
        <p:spPr>
          <a:xfrm>
            <a:off x="1909950" y="2439425"/>
            <a:ext cx="5324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solidFill>
                  <a:schemeClr val="lt1"/>
                </a:solidFill>
                <a:latin typeface="Lexend Light"/>
                <a:ea typeface="Lexend Light"/>
                <a:cs typeface="Lexend Light"/>
                <a:sym typeface="Lexend Light"/>
              </a:rPr>
              <a:t>Practice the Cornell Method</a:t>
            </a:r>
            <a:endParaRPr sz="3200">
              <a:solidFill>
                <a:schemeClr val="lt1"/>
              </a:solidFill>
              <a:latin typeface="Lexend Light"/>
              <a:ea typeface="Lexend Light"/>
              <a:cs typeface="Lexend Light"/>
              <a:sym typeface="Lexend Light"/>
            </a:endParaRPr>
          </a:p>
        </p:txBody>
      </p:sp>
      <p:sp>
        <p:nvSpPr>
          <p:cNvPr id="318" name="Google Shape;318;p26"/>
          <p:cNvSpPr txBox="1"/>
          <p:nvPr/>
        </p:nvSpPr>
        <p:spPr>
          <a:xfrm>
            <a:off x="5449950" y="4727550"/>
            <a:ext cx="2379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lt1"/>
                </a:solidFill>
                <a:latin typeface="Lexend Light"/>
                <a:ea typeface="Lexend Light"/>
                <a:cs typeface="Lexend Light"/>
                <a:sym typeface="Lexend Light"/>
              </a:rPr>
              <a:t>Link to manual The Cornell Method: </a:t>
            </a:r>
            <a:r>
              <a:rPr lang="en" sz="1000">
                <a:latin typeface="Lexend Light"/>
                <a:ea typeface="Lexend Light"/>
                <a:cs typeface="Lexend Light"/>
                <a:sym typeface="Lexend Light"/>
              </a:rPr>
              <a:t> </a:t>
            </a:r>
            <a:r>
              <a:rPr lang="en" sz="1000" u="sng">
                <a:solidFill>
                  <a:schemeClr val="hlink"/>
                </a:solidFill>
                <a:latin typeface="Lexend Light"/>
                <a:ea typeface="Lexend Light"/>
                <a:cs typeface="Lexend Light"/>
                <a:sym typeface="Lexend Light"/>
                <a:hlinkClick r:id="rId4"/>
              </a:rPr>
              <a:t>The Cornell Method</a:t>
            </a:r>
            <a:r>
              <a:rPr lang="en" sz="1000">
                <a:latin typeface="Lexend Light"/>
                <a:ea typeface="Lexend Light"/>
                <a:cs typeface="Lexend Light"/>
                <a:sym typeface="Lexend Light"/>
              </a:rPr>
              <a:t> </a:t>
            </a:r>
            <a:endParaRPr sz="1000">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7"/>
          <p:cNvSpPr/>
          <p:nvPr/>
        </p:nvSpPr>
        <p:spPr>
          <a:xfrm rot="409">
            <a:off x="1846250" y="608125"/>
            <a:ext cx="5038500" cy="2914800"/>
          </a:xfrm>
          <a:prstGeom prst="round2DiagRect">
            <a:avLst>
              <a:gd name="adj1" fmla="val 49117"/>
              <a:gd name="adj2" fmla="val 0"/>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24" name="Google Shape;324;p27"/>
          <p:cNvSpPr txBox="1">
            <a:spLocks noGrp="1"/>
          </p:cNvSpPr>
          <p:nvPr>
            <p:ph type="title"/>
          </p:nvPr>
        </p:nvSpPr>
        <p:spPr>
          <a:xfrm>
            <a:off x="1891550" y="1574250"/>
            <a:ext cx="5038500" cy="798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3200">
                <a:solidFill>
                  <a:schemeClr val="lt1"/>
                </a:solidFill>
                <a:latin typeface="Lexend Light"/>
                <a:ea typeface="Lexend Light"/>
                <a:cs typeface="Lexend Light"/>
                <a:sym typeface="Lexend Light"/>
              </a:rPr>
              <a:t>Google keep</a:t>
            </a:r>
            <a:endParaRPr sz="3200">
              <a:solidFill>
                <a:schemeClr val="lt1"/>
              </a:solidFill>
              <a:latin typeface="Lexend Light"/>
              <a:ea typeface="Lexend Light"/>
              <a:cs typeface="Lexend Light"/>
              <a:sym typeface="Lexend Light"/>
            </a:endParaRPr>
          </a:p>
        </p:txBody>
      </p:sp>
      <p:sp>
        <p:nvSpPr>
          <p:cNvPr id="325" name="Google Shape;325;p27"/>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a:solidFill>
                  <a:schemeClr val="lt1"/>
                </a:solidFill>
                <a:latin typeface="Lexend Light"/>
                <a:ea typeface="Lexend Light"/>
                <a:cs typeface="Lexend Light"/>
                <a:sym typeface="Lexend Light"/>
              </a:rPr>
              <a:t>Focus </a:t>
            </a:r>
            <a:endParaRPr sz="200"/>
          </a:p>
        </p:txBody>
      </p:sp>
      <p:grpSp>
        <p:nvGrpSpPr>
          <p:cNvPr id="326" name="Google Shape;326;p27"/>
          <p:cNvGrpSpPr/>
          <p:nvPr/>
        </p:nvGrpSpPr>
        <p:grpSpPr>
          <a:xfrm>
            <a:off x="0" y="4650300"/>
            <a:ext cx="9144000" cy="493200"/>
            <a:chOff x="0" y="4650300"/>
            <a:chExt cx="9144000" cy="493200"/>
          </a:xfrm>
        </p:grpSpPr>
        <p:sp>
          <p:nvSpPr>
            <p:cNvPr id="327" name="Google Shape;327;p27"/>
            <p:cNvSpPr/>
            <p:nvPr/>
          </p:nvSpPr>
          <p:spPr>
            <a:xfrm>
              <a:off x="0" y="4650300"/>
              <a:ext cx="9144000" cy="493200"/>
            </a:xfrm>
            <a:prstGeom prst="rect">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28" name="Google Shape;328;p27"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329" name="Google Shape;329;p27"/>
          <p:cNvSpPr txBox="1"/>
          <p:nvPr/>
        </p:nvSpPr>
        <p:spPr>
          <a:xfrm>
            <a:off x="0" y="4650300"/>
            <a:ext cx="1934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latin typeface="Lexend Light"/>
                <a:ea typeface="Lexend Light"/>
                <a:cs typeface="Lexend Light"/>
                <a:sym typeface="Lexend Light"/>
              </a:rPr>
              <a:t>Notes</a:t>
            </a:r>
            <a:endParaRPr sz="200"/>
          </a:p>
        </p:txBody>
      </p:sp>
      <p:pic>
        <p:nvPicPr>
          <p:cNvPr id="330" name="Google Shape;330;p27" title="screen-lightpink.png"/>
          <p:cNvPicPr preferRelativeResize="0"/>
          <p:nvPr/>
        </p:nvPicPr>
        <p:blipFill>
          <a:blip r:embed="rId4">
            <a:alphaModFix/>
          </a:blip>
          <a:stretch>
            <a:fillRect/>
          </a:stretch>
        </p:blipFill>
        <p:spPr>
          <a:xfrm>
            <a:off x="5969775" y="2018187"/>
            <a:ext cx="1252175" cy="1252175"/>
          </a:xfrm>
          <a:prstGeom prst="rect">
            <a:avLst/>
          </a:prstGeom>
          <a:noFill/>
          <a:ln>
            <a:noFill/>
          </a:ln>
        </p:spPr>
      </p:pic>
      <p:pic>
        <p:nvPicPr>
          <p:cNvPr id="331" name="Google Shape;331;p27" title="tableofcontent.png"/>
          <p:cNvPicPr preferRelativeResize="0"/>
          <p:nvPr/>
        </p:nvPicPr>
        <p:blipFill>
          <a:blip r:embed="rId5">
            <a:alphaModFix/>
          </a:blip>
          <a:stretch>
            <a:fillRect/>
          </a:stretch>
        </p:blipFill>
        <p:spPr>
          <a:xfrm rot="-2179171">
            <a:off x="5557950" y="2570850"/>
            <a:ext cx="995001" cy="9950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8"/>
          <p:cNvSpPr/>
          <p:nvPr/>
        </p:nvSpPr>
        <p:spPr>
          <a:xfrm rot="238">
            <a:off x="234600" y="189000"/>
            <a:ext cx="4337400" cy="798300"/>
          </a:xfrm>
          <a:prstGeom prst="round2DiagRect">
            <a:avLst>
              <a:gd name="adj1" fmla="val 49117"/>
              <a:gd name="adj2" fmla="val 0"/>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37" name="Google Shape;337;p28"/>
          <p:cNvSpPr txBox="1">
            <a:spLocks noGrp="1"/>
          </p:cNvSpPr>
          <p:nvPr>
            <p:ph type="title"/>
          </p:nvPr>
        </p:nvSpPr>
        <p:spPr>
          <a:xfrm>
            <a:off x="234600" y="198900"/>
            <a:ext cx="4201500" cy="778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400">
                <a:solidFill>
                  <a:schemeClr val="lt1"/>
                </a:solidFill>
                <a:latin typeface="Lexend Light"/>
                <a:ea typeface="Lexend Light"/>
                <a:cs typeface="Lexend Light"/>
                <a:sym typeface="Lexend Light"/>
              </a:rPr>
              <a:t>Notes- Google Keep</a:t>
            </a:r>
            <a:endParaRPr sz="2400">
              <a:solidFill>
                <a:schemeClr val="lt1"/>
              </a:solidFill>
              <a:latin typeface="Lexend Light"/>
              <a:ea typeface="Lexend Light"/>
              <a:cs typeface="Lexend Light"/>
              <a:sym typeface="Lexend Light"/>
            </a:endParaRPr>
          </a:p>
        </p:txBody>
      </p:sp>
      <p:sp>
        <p:nvSpPr>
          <p:cNvPr id="338" name="Google Shape;338;p28"/>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a:solidFill>
                  <a:schemeClr val="lt1"/>
                </a:solidFill>
                <a:latin typeface="Lexend Light"/>
                <a:ea typeface="Lexend Light"/>
                <a:cs typeface="Lexend Light"/>
                <a:sym typeface="Lexend Light"/>
              </a:rPr>
              <a:t>Focus </a:t>
            </a:r>
            <a:endParaRPr sz="200"/>
          </a:p>
        </p:txBody>
      </p:sp>
      <p:grpSp>
        <p:nvGrpSpPr>
          <p:cNvPr id="339" name="Google Shape;339;p28"/>
          <p:cNvGrpSpPr/>
          <p:nvPr/>
        </p:nvGrpSpPr>
        <p:grpSpPr>
          <a:xfrm>
            <a:off x="0" y="4650300"/>
            <a:ext cx="9144000" cy="493200"/>
            <a:chOff x="0" y="4650300"/>
            <a:chExt cx="9144000" cy="493200"/>
          </a:xfrm>
        </p:grpSpPr>
        <p:sp>
          <p:nvSpPr>
            <p:cNvPr id="340" name="Google Shape;340;p28"/>
            <p:cNvSpPr/>
            <p:nvPr/>
          </p:nvSpPr>
          <p:spPr>
            <a:xfrm>
              <a:off x="0" y="4650300"/>
              <a:ext cx="9144000" cy="493200"/>
            </a:xfrm>
            <a:prstGeom prst="rect">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41" name="Google Shape;341;p28"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342" name="Google Shape;342;p28"/>
          <p:cNvSpPr txBox="1"/>
          <p:nvPr/>
        </p:nvSpPr>
        <p:spPr>
          <a:xfrm>
            <a:off x="0" y="4650300"/>
            <a:ext cx="1957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a:solidFill>
                  <a:schemeClr val="lt1"/>
                </a:solidFill>
                <a:latin typeface="Lexend Light"/>
                <a:ea typeface="Lexend Light"/>
                <a:cs typeface="Lexend Light"/>
                <a:sym typeface="Lexend Light"/>
              </a:rPr>
              <a:t>Notes</a:t>
            </a:r>
            <a:endParaRPr sz="200"/>
          </a:p>
        </p:txBody>
      </p:sp>
      <p:sp>
        <p:nvSpPr>
          <p:cNvPr id="343" name="Google Shape;343;p28"/>
          <p:cNvSpPr txBox="1"/>
          <p:nvPr/>
        </p:nvSpPr>
        <p:spPr>
          <a:xfrm>
            <a:off x="234600" y="1082050"/>
            <a:ext cx="6665400" cy="36564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Lexend Light"/>
              <a:buChar char="●"/>
            </a:pPr>
            <a:r>
              <a:rPr lang="en">
                <a:solidFill>
                  <a:schemeClr val="dk1"/>
                </a:solidFill>
                <a:latin typeface="Lexend Light"/>
                <a:ea typeface="Lexend Light"/>
                <a:cs typeface="Lexend Light"/>
                <a:sym typeface="Lexend Light"/>
              </a:rPr>
              <a:t>Note-taking tools from Google</a:t>
            </a:r>
            <a:endParaRPr>
              <a:solidFill>
                <a:schemeClr val="dk1"/>
              </a:solidFill>
              <a:latin typeface="Lexend Light"/>
              <a:ea typeface="Lexend Light"/>
              <a:cs typeface="Lexend Light"/>
              <a:sym typeface="Lexend Light"/>
            </a:endParaRPr>
          </a:p>
          <a:p>
            <a:pPr marL="457200" lvl="0" indent="-317500" algn="l" rtl="0">
              <a:spcBef>
                <a:spcPts val="0"/>
              </a:spcBef>
              <a:spcAft>
                <a:spcPts val="0"/>
              </a:spcAft>
              <a:buClr>
                <a:schemeClr val="dk1"/>
              </a:buClr>
              <a:buSzPts val="1400"/>
              <a:buFont typeface="Lexend Light"/>
              <a:buChar char="●"/>
            </a:pPr>
            <a:r>
              <a:rPr lang="en">
                <a:solidFill>
                  <a:schemeClr val="dk1"/>
                </a:solidFill>
                <a:latin typeface="Lexend Light"/>
                <a:ea typeface="Lexend Light"/>
                <a:cs typeface="Lexend Light"/>
                <a:sym typeface="Lexend Light"/>
              </a:rPr>
              <a:t>Digital post-it notes</a:t>
            </a:r>
            <a:endParaRPr>
              <a:solidFill>
                <a:schemeClr val="dk1"/>
              </a:solidFill>
              <a:latin typeface="Lexend Light"/>
              <a:ea typeface="Lexend Light"/>
              <a:cs typeface="Lexend Light"/>
              <a:sym typeface="Lexend Light"/>
            </a:endParaRPr>
          </a:p>
          <a:p>
            <a:pPr marL="0" lvl="0" indent="0" algn="l" rtl="0">
              <a:spcBef>
                <a:spcPts val="0"/>
              </a:spcBef>
              <a:spcAft>
                <a:spcPts val="0"/>
              </a:spcAft>
              <a:buNone/>
            </a:pPr>
            <a:br>
              <a:rPr lang="sv-SE">
                <a:solidFill>
                  <a:schemeClr val="dk1"/>
                </a:solidFill>
                <a:latin typeface="Lexend Light"/>
                <a:ea typeface="Lexend Light"/>
                <a:cs typeface="Lexend Light"/>
                <a:sym typeface="Lexend Light"/>
              </a:rPr>
            </a:br>
            <a:endParaRPr>
              <a:solidFill>
                <a:schemeClr val="dk1"/>
              </a:solidFill>
              <a:latin typeface="Lexend Light"/>
              <a:ea typeface="Lexend Light"/>
              <a:cs typeface="Lexend Light"/>
              <a:sym typeface="Lexend Light"/>
            </a:endParaRPr>
          </a:p>
          <a:p>
            <a:pPr marL="0" lvl="0" indent="0" algn="l" rtl="0">
              <a:spcBef>
                <a:spcPts val="0"/>
              </a:spcBef>
              <a:spcAft>
                <a:spcPts val="0"/>
              </a:spcAft>
              <a:buNone/>
            </a:pPr>
            <a:r>
              <a:rPr lang="en">
                <a:solidFill>
                  <a:schemeClr val="dk1"/>
                </a:solidFill>
                <a:latin typeface="Lexend Light"/>
                <a:ea typeface="Lexend Light"/>
                <a:cs typeface="Lexend Light"/>
                <a:sym typeface="Lexend Light"/>
              </a:rPr>
              <a:t>In Google Keep, you can:</a:t>
            </a:r>
            <a:br>
              <a:rPr lang="sv-SE">
                <a:solidFill>
                  <a:schemeClr val="dk1"/>
                </a:solidFill>
                <a:latin typeface="Lexend Light"/>
                <a:ea typeface="Lexend Light"/>
                <a:cs typeface="Lexend Light"/>
                <a:sym typeface="Lexend Light"/>
              </a:rPr>
            </a:br>
            <a:endParaRPr>
              <a:solidFill>
                <a:schemeClr val="dk1"/>
              </a:solidFill>
              <a:latin typeface="Lexend Light"/>
              <a:ea typeface="Lexend Light"/>
              <a:cs typeface="Lexend Light"/>
              <a:sym typeface="Lexend Light"/>
            </a:endParaRPr>
          </a:p>
          <a:p>
            <a:pPr marL="457200" lvl="0" indent="-298450" algn="l" rtl="0">
              <a:spcBef>
                <a:spcPts val="0"/>
              </a:spcBef>
              <a:spcAft>
                <a:spcPts val="0"/>
              </a:spcAft>
              <a:buClr>
                <a:schemeClr val="dk1"/>
              </a:buClr>
              <a:buSzPts val="1100"/>
              <a:buFont typeface="Lexend Light"/>
              <a:buChar char="●"/>
            </a:pPr>
            <a:r>
              <a:rPr lang="en" sz="1100">
                <a:solidFill>
                  <a:schemeClr val="dk1"/>
                </a:solidFill>
                <a:latin typeface="Lexend Light"/>
                <a:ea typeface="Lexend Light"/>
                <a:cs typeface="Lexend Light"/>
                <a:sym typeface="Lexend Light"/>
              </a:rPr>
              <a:t>Writing To-Do Lists</a:t>
            </a:r>
            <a:endParaRPr sz="1100">
              <a:solidFill>
                <a:schemeClr val="dk1"/>
              </a:solidFill>
              <a:latin typeface="Lexend Light"/>
              <a:ea typeface="Lexend Light"/>
              <a:cs typeface="Lexend Light"/>
              <a:sym typeface="Lexend Light"/>
            </a:endParaRPr>
          </a:p>
          <a:p>
            <a:pPr marL="457200" lvl="0" indent="-298450" algn="l" rtl="0">
              <a:lnSpc>
                <a:spcPct val="115000"/>
              </a:lnSpc>
              <a:spcBef>
                <a:spcPts val="0"/>
              </a:spcBef>
              <a:spcAft>
                <a:spcPts val="0"/>
              </a:spcAft>
              <a:buClr>
                <a:schemeClr val="dk1"/>
              </a:buClr>
              <a:buSzPts val="1100"/>
              <a:buFont typeface="Lexend Light"/>
              <a:buChar char="●"/>
            </a:pPr>
            <a:r>
              <a:rPr lang="en" sz="1100">
                <a:solidFill>
                  <a:schemeClr val="dk1"/>
                </a:solidFill>
                <a:latin typeface="Lexend Light"/>
                <a:ea typeface="Lexend Light"/>
                <a:cs typeface="Lexend Light"/>
                <a:sym typeface="Lexend Light"/>
              </a:rPr>
              <a:t>Take notes</a:t>
            </a:r>
            <a:endParaRPr sz="1100">
              <a:solidFill>
                <a:schemeClr val="dk1"/>
              </a:solidFill>
              <a:latin typeface="Lexend Light"/>
              <a:ea typeface="Lexend Light"/>
              <a:cs typeface="Lexend Light"/>
              <a:sym typeface="Lexend Light"/>
            </a:endParaRPr>
          </a:p>
          <a:p>
            <a:pPr marL="457200" lvl="0" indent="-298450" algn="l" rtl="0">
              <a:lnSpc>
                <a:spcPct val="115000"/>
              </a:lnSpc>
              <a:spcBef>
                <a:spcPts val="0"/>
              </a:spcBef>
              <a:spcAft>
                <a:spcPts val="0"/>
              </a:spcAft>
              <a:buClr>
                <a:schemeClr val="dk1"/>
              </a:buClr>
              <a:buSzPts val="1100"/>
              <a:buFont typeface="Lexend Light"/>
              <a:buChar char="●"/>
            </a:pPr>
            <a:r>
              <a:rPr lang="en" sz="1100">
                <a:solidFill>
                  <a:schemeClr val="dk1"/>
                </a:solidFill>
                <a:latin typeface="Lexend Light"/>
                <a:ea typeface="Lexend Light"/>
                <a:cs typeface="Lexend Light"/>
                <a:sym typeface="Lexend Light"/>
              </a:rPr>
              <a:t>Set reminders</a:t>
            </a:r>
            <a:endParaRPr sz="1100">
              <a:solidFill>
                <a:schemeClr val="dk1"/>
              </a:solidFill>
              <a:latin typeface="Lexend Light"/>
              <a:ea typeface="Lexend Light"/>
              <a:cs typeface="Lexend Light"/>
              <a:sym typeface="Lexend Light"/>
            </a:endParaRPr>
          </a:p>
          <a:p>
            <a:pPr marL="457200" lvl="0" indent="-298450" algn="l" rtl="0">
              <a:lnSpc>
                <a:spcPct val="115000"/>
              </a:lnSpc>
              <a:spcBef>
                <a:spcPts val="0"/>
              </a:spcBef>
              <a:spcAft>
                <a:spcPts val="0"/>
              </a:spcAft>
              <a:buClr>
                <a:schemeClr val="dk1"/>
              </a:buClr>
              <a:buSzPts val="1100"/>
              <a:buFont typeface="Lexend Light"/>
              <a:buChar char="●"/>
            </a:pPr>
            <a:r>
              <a:rPr lang="en" sz="1100">
                <a:solidFill>
                  <a:schemeClr val="dk1"/>
                </a:solidFill>
                <a:latin typeface="Lexend Light"/>
                <a:ea typeface="Lexend Light"/>
                <a:cs typeface="Lexend Light"/>
                <a:sym typeface="Lexend Light"/>
              </a:rPr>
              <a:t>Save text/articles/links from the web</a:t>
            </a:r>
            <a:endParaRPr sz="1100">
              <a:solidFill>
                <a:schemeClr val="dk1"/>
              </a:solidFill>
              <a:latin typeface="Lexend Light"/>
              <a:ea typeface="Lexend Light"/>
              <a:cs typeface="Lexend Light"/>
              <a:sym typeface="Lexend Light"/>
            </a:endParaRPr>
          </a:p>
          <a:p>
            <a:pPr marL="457200" lvl="0" indent="-298450" algn="l" rtl="0">
              <a:lnSpc>
                <a:spcPct val="115000"/>
              </a:lnSpc>
              <a:spcBef>
                <a:spcPts val="0"/>
              </a:spcBef>
              <a:spcAft>
                <a:spcPts val="0"/>
              </a:spcAft>
              <a:buClr>
                <a:schemeClr val="dk1"/>
              </a:buClr>
              <a:buSzPts val="1100"/>
              <a:buFont typeface="Lexend Light"/>
              <a:buChar char="●"/>
            </a:pPr>
            <a:r>
              <a:rPr lang="en" sz="1100">
                <a:solidFill>
                  <a:schemeClr val="dk1"/>
                </a:solidFill>
                <a:latin typeface="Lexend Light"/>
                <a:ea typeface="Lexend Light"/>
                <a:cs typeface="Lexend Light"/>
                <a:sym typeface="Lexend Light"/>
              </a:rPr>
              <a:t>Organize your notes using labels</a:t>
            </a:r>
            <a:endParaRPr sz="1100">
              <a:solidFill>
                <a:schemeClr val="dk1"/>
              </a:solidFill>
              <a:latin typeface="Lexend Light"/>
              <a:ea typeface="Lexend Light"/>
              <a:cs typeface="Lexend Light"/>
              <a:sym typeface="Lexend Light"/>
            </a:endParaRPr>
          </a:p>
          <a:p>
            <a:pPr marL="457200" lvl="0" indent="-298450" algn="l" rtl="0">
              <a:lnSpc>
                <a:spcPct val="115000"/>
              </a:lnSpc>
              <a:spcBef>
                <a:spcPts val="0"/>
              </a:spcBef>
              <a:spcAft>
                <a:spcPts val="0"/>
              </a:spcAft>
              <a:buClr>
                <a:schemeClr val="dk1"/>
              </a:buClr>
              <a:buSzPts val="1100"/>
              <a:buFont typeface="Lexend Light"/>
              <a:buChar char="●"/>
            </a:pPr>
            <a:r>
              <a:rPr lang="en" sz="1100">
                <a:solidFill>
                  <a:schemeClr val="dk1"/>
                </a:solidFill>
                <a:latin typeface="Lexend Light"/>
                <a:ea typeface="Lexend Light"/>
                <a:cs typeface="Lexend Light"/>
                <a:sym typeface="Lexend Light"/>
              </a:rPr>
              <a:t>Share notes with others and collaborate</a:t>
            </a:r>
            <a:endParaRPr sz="1100">
              <a:solidFill>
                <a:schemeClr val="dk1"/>
              </a:solidFill>
              <a:latin typeface="Lexend Light"/>
              <a:ea typeface="Lexend Light"/>
              <a:cs typeface="Lexend Light"/>
              <a:sym typeface="Lexend Light"/>
            </a:endParaRPr>
          </a:p>
          <a:p>
            <a:pPr marL="457200" lvl="0" indent="-298450" algn="l" rtl="0">
              <a:lnSpc>
                <a:spcPct val="115000"/>
              </a:lnSpc>
              <a:spcBef>
                <a:spcPts val="0"/>
              </a:spcBef>
              <a:spcAft>
                <a:spcPts val="0"/>
              </a:spcAft>
              <a:buClr>
                <a:schemeClr val="dk1"/>
              </a:buClr>
              <a:buSzPts val="1100"/>
              <a:buFont typeface="Lexend Light"/>
              <a:buChar char="●"/>
            </a:pPr>
            <a:r>
              <a:rPr lang="en" sz="1100">
                <a:solidFill>
                  <a:schemeClr val="dk1"/>
                </a:solidFill>
                <a:latin typeface="Lexend Light"/>
                <a:ea typeface="Lexend Light"/>
                <a:cs typeface="Lexend Light"/>
                <a:sym typeface="Lexend Light"/>
              </a:rPr>
              <a:t>View saved notes directly in the side menu of Google Docs</a:t>
            </a:r>
            <a:endParaRPr sz="1100">
              <a:solidFill>
                <a:schemeClr val="dk1"/>
              </a:solidFill>
              <a:latin typeface="Lexend Light"/>
              <a:ea typeface="Lexend Light"/>
              <a:cs typeface="Lexend Light"/>
              <a:sym typeface="Lexend Light"/>
            </a:endParaRPr>
          </a:p>
          <a:p>
            <a:pPr marL="457200" lvl="0" indent="-298450" algn="l" rtl="0">
              <a:lnSpc>
                <a:spcPct val="115000"/>
              </a:lnSpc>
              <a:spcBef>
                <a:spcPts val="0"/>
              </a:spcBef>
              <a:spcAft>
                <a:spcPts val="0"/>
              </a:spcAft>
              <a:buClr>
                <a:schemeClr val="dk1"/>
              </a:buClr>
              <a:buSzPts val="1100"/>
              <a:buFont typeface="Lexend Light"/>
              <a:buChar char="●"/>
            </a:pPr>
            <a:r>
              <a:rPr lang="en" sz="1100">
                <a:solidFill>
                  <a:schemeClr val="dk1"/>
                </a:solidFill>
                <a:latin typeface="Lexend"/>
                <a:ea typeface="Lexend"/>
                <a:cs typeface="Lexend"/>
                <a:sym typeface="Lexend"/>
              </a:rPr>
              <a:t>  https://keep.google.com/</a:t>
            </a:r>
            <a:endParaRPr sz="11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a:solidFill>
                <a:schemeClr val="dk1"/>
              </a:solidFill>
              <a:latin typeface="Lexend Light"/>
              <a:ea typeface="Lexend Light"/>
              <a:cs typeface="Lexend Light"/>
              <a:sym typeface="Lexend Light"/>
            </a:endParaRPr>
          </a:p>
        </p:txBody>
      </p:sp>
      <p:pic>
        <p:nvPicPr>
          <p:cNvPr id="344" name="Google Shape;344;p28" title="screen-lightpink.png"/>
          <p:cNvPicPr preferRelativeResize="0"/>
          <p:nvPr/>
        </p:nvPicPr>
        <p:blipFill>
          <a:blip r:embed="rId4">
            <a:alphaModFix/>
          </a:blip>
          <a:stretch>
            <a:fillRect/>
          </a:stretch>
        </p:blipFill>
        <p:spPr>
          <a:xfrm>
            <a:off x="6770000" y="910962"/>
            <a:ext cx="1252175" cy="1252175"/>
          </a:xfrm>
          <a:prstGeom prst="rect">
            <a:avLst/>
          </a:prstGeom>
          <a:noFill/>
          <a:ln>
            <a:noFill/>
          </a:ln>
        </p:spPr>
      </p:pic>
      <p:pic>
        <p:nvPicPr>
          <p:cNvPr id="345" name="Google Shape;345;p28" title="tableofcontent.png"/>
          <p:cNvPicPr preferRelativeResize="0"/>
          <p:nvPr/>
        </p:nvPicPr>
        <p:blipFill>
          <a:blip r:embed="rId5">
            <a:alphaModFix/>
          </a:blip>
          <a:stretch>
            <a:fillRect/>
          </a:stretch>
        </p:blipFill>
        <p:spPr>
          <a:xfrm rot="-2179171">
            <a:off x="6358175" y="1463625"/>
            <a:ext cx="995001" cy="995001"/>
          </a:xfrm>
          <a:prstGeom prst="rect">
            <a:avLst/>
          </a:prstGeom>
          <a:noFill/>
          <a:ln>
            <a:noFill/>
          </a:ln>
        </p:spPr>
      </p:pic>
      <p:sp>
        <p:nvSpPr>
          <p:cNvPr id="346" name="Google Shape;346;p28"/>
          <p:cNvSpPr txBox="1"/>
          <p:nvPr/>
        </p:nvSpPr>
        <p:spPr>
          <a:xfrm>
            <a:off x="5449950" y="4727550"/>
            <a:ext cx="2379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lt1"/>
                </a:solidFill>
                <a:latin typeface="Lexend Light"/>
                <a:ea typeface="Lexend Light"/>
                <a:cs typeface="Lexend Light"/>
                <a:sym typeface="Lexend Light"/>
              </a:rPr>
              <a:t>Link to manual Google Keep:</a:t>
            </a:r>
            <a:r>
              <a:rPr lang="en" sz="1000">
                <a:latin typeface="Lexend Light"/>
                <a:ea typeface="Lexend Light"/>
                <a:cs typeface="Lexend Light"/>
                <a:sym typeface="Lexend Light"/>
              </a:rPr>
              <a:t> </a:t>
            </a:r>
            <a:r>
              <a:rPr lang="en" sz="1000" u="sng">
                <a:solidFill>
                  <a:schemeClr val="hlink"/>
                </a:solidFill>
                <a:latin typeface="Lexend Light"/>
                <a:ea typeface="Lexend Light"/>
                <a:cs typeface="Lexend Light"/>
                <a:sym typeface="Lexend Light"/>
                <a:hlinkClick r:id="rId6"/>
              </a:rPr>
              <a:t>Google Keep</a:t>
            </a:r>
            <a:r>
              <a:rPr lang="en" sz="1000">
                <a:latin typeface="Lexend Light"/>
                <a:ea typeface="Lexend Light"/>
                <a:cs typeface="Lexend Light"/>
                <a:sym typeface="Lexend Light"/>
              </a:rPr>
              <a:t> </a:t>
            </a:r>
            <a:endParaRPr sz="1000">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
                                            <p:txEl>
                                              <p:pRg st="0" end="0"/>
                                            </p:txEl>
                                          </p:spTgt>
                                        </p:tgtEl>
                                        <p:attrNameLst>
                                          <p:attrName>style.visibility</p:attrName>
                                        </p:attrNameLst>
                                      </p:cBhvr>
                                      <p:to>
                                        <p:strVal val="visible"/>
                                      </p:to>
                                    </p:set>
                                    <p:animEffect transition="in" filter="fade">
                                      <p:cBhvr>
                                        <p:cTn id="7" dur="1000"/>
                                        <p:tgtEl>
                                          <p:spTgt spid="3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3">
                                            <p:txEl>
                                              <p:pRg st="1" end="1"/>
                                            </p:txEl>
                                          </p:spTgt>
                                        </p:tgtEl>
                                        <p:attrNameLst>
                                          <p:attrName>style.visibility</p:attrName>
                                        </p:attrNameLst>
                                      </p:cBhvr>
                                      <p:to>
                                        <p:strVal val="visible"/>
                                      </p:to>
                                    </p:set>
                                    <p:animEffect transition="in" filter="fade">
                                      <p:cBhvr>
                                        <p:cTn id="12" dur="1000"/>
                                        <p:tgtEl>
                                          <p:spTgt spid="3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3">
                                            <p:txEl>
                                              <p:pRg st="2" end="2"/>
                                            </p:txEl>
                                          </p:spTgt>
                                        </p:tgtEl>
                                        <p:attrNameLst>
                                          <p:attrName>style.visibility</p:attrName>
                                        </p:attrNameLst>
                                      </p:cBhvr>
                                      <p:to>
                                        <p:strVal val="visible"/>
                                      </p:to>
                                    </p:set>
                                    <p:animEffect transition="in" filter="fade">
                                      <p:cBhvr>
                                        <p:cTn id="17" dur="1000"/>
                                        <p:tgtEl>
                                          <p:spTgt spid="3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3">
                                            <p:txEl>
                                              <p:pRg st="3" end="3"/>
                                            </p:txEl>
                                          </p:spTgt>
                                        </p:tgtEl>
                                        <p:attrNameLst>
                                          <p:attrName>style.visibility</p:attrName>
                                        </p:attrNameLst>
                                      </p:cBhvr>
                                      <p:to>
                                        <p:strVal val="visible"/>
                                      </p:to>
                                    </p:set>
                                    <p:animEffect transition="in" filter="fade">
                                      <p:cBhvr>
                                        <p:cTn id="22" dur="1000"/>
                                        <p:tgtEl>
                                          <p:spTgt spid="3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3">
                                            <p:txEl>
                                              <p:pRg st="4" end="4"/>
                                            </p:txEl>
                                          </p:spTgt>
                                        </p:tgtEl>
                                        <p:attrNameLst>
                                          <p:attrName>style.visibility</p:attrName>
                                        </p:attrNameLst>
                                      </p:cBhvr>
                                      <p:to>
                                        <p:strVal val="visible"/>
                                      </p:to>
                                    </p:set>
                                    <p:animEffect transition="in" filter="fade">
                                      <p:cBhvr>
                                        <p:cTn id="27" dur="1000"/>
                                        <p:tgtEl>
                                          <p:spTgt spid="3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3">
                                            <p:txEl>
                                              <p:pRg st="5" end="5"/>
                                            </p:txEl>
                                          </p:spTgt>
                                        </p:tgtEl>
                                        <p:attrNameLst>
                                          <p:attrName>style.visibility</p:attrName>
                                        </p:attrNameLst>
                                      </p:cBhvr>
                                      <p:to>
                                        <p:strVal val="visible"/>
                                      </p:to>
                                    </p:set>
                                    <p:animEffect transition="in" filter="fade">
                                      <p:cBhvr>
                                        <p:cTn id="32" dur="1000"/>
                                        <p:tgtEl>
                                          <p:spTgt spid="3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3">
                                            <p:txEl>
                                              <p:pRg st="6" end="6"/>
                                            </p:txEl>
                                          </p:spTgt>
                                        </p:tgtEl>
                                        <p:attrNameLst>
                                          <p:attrName>style.visibility</p:attrName>
                                        </p:attrNameLst>
                                      </p:cBhvr>
                                      <p:to>
                                        <p:strVal val="visible"/>
                                      </p:to>
                                    </p:set>
                                    <p:animEffect transition="in" filter="fade">
                                      <p:cBhvr>
                                        <p:cTn id="37" dur="1000"/>
                                        <p:tgtEl>
                                          <p:spTgt spid="3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3">
                                            <p:txEl>
                                              <p:pRg st="7" end="7"/>
                                            </p:txEl>
                                          </p:spTgt>
                                        </p:tgtEl>
                                        <p:attrNameLst>
                                          <p:attrName>style.visibility</p:attrName>
                                        </p:attrNameLst>
                                      </p:cBhvr>
                                      <p:to>
                                        <p:strVal val="visible"/>
                                      </p:to>
                                    </p:set>
                                    <p:animEffect transition="in" filter="fade">
                                      <p:cBhvr>
                                        <p:cTn id="42" dur="1000"/>
                                        <p:tgtEl>
                                          <p:spTgt spid="3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3">
                                            <p:txEl>
                                              <p:pRg st="8" end="8"/>
                                            </p:txEl>
                                          </p:spTgt>
                                        </p:tgtEl>
                                        <p:attrNameLst>
                                          <p:attrName>style.visibility</p:attrName>
                                        </p:attrNameLst>
                                      </p:cBhvr>
                                      <p:to>
                                        <p:strVal val="visible"/>
                                      </p:to>
                                    </p:set>
                                    <p:animEffect transition="in" filter="fade">
                                      <p:cBhvr>
                                        <p:cTn id="47" dur="1000"/>
                                        <p:tgtEl>
                                          <p:spTgt spid="3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43">
                                            <p:txEl>
                                              <p:pRg st="9" end="9"/>
                                            </p:txEl>
                                          </p:spTgt>
                                        </p:tgtEl>
                                        <p:attrNameLst>
                                          <p:attrName>style.visibility</p:attrName>
                                        </p:attrNameLst>
                                      </p:cBhvr>
                                      <p:to>
                                        <p:strVal val="visible"/>
                                      </p:to>
                                    </p:set>
                                    <p:animEffect transition="in" filter="fade">
                                      <p:cBhvr>
                                        <p:cTn id="52" dur="1000"/>
                                        <p:tgtEl>
                                          <p:spTgt spid="34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43">
                                            <p:txEl>
                                              <p:pRg st="10" end="10"/>
                                            </p:txEl>
                                          </p:spTgt>
                                        </p:tgtEl>
                                        <p:attrNameLst>
                                          <p:attrName>style.visibility</p:attrName>
                                        </p:attrNameLst>
                                      </p:cBhvr>
                                      <p:to>
                                        <p:strVal val="visible"/>
                                      </p:to>
                                    </p:set>
                                    <p:animEffect transition="in" filter="fade">
                                      <p:cBhvr>
                                        <p:cTn id="57" dur="1000"/>
                                        <p:tgtEl>
                                          <p:spTgt spid="34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43">
                                            <p:txEl>
                                              <p:pRg st="11" end="11"/>
                                            </p:txEl>
                                          </p:spTgt>
                                        </p:tgtEl>
                                        <p:attrNameLst>
                                          <p:attrName>style.visibility</p:attrName>
                                        </p:attrNameLst>
                                      </p:cBhvr>
                                      <p:to>
                                        <p:strVal val="visible"/>
                                      </p:to>
                                    </p:set>
                                    <p:animEffect transition="in" filter="fade">
                                      <p:cBhvr>
                                        <p:cTn id="62" dur="1000"/>
                                        <p:tgtEl>
                                          <p:spTgt spid="34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43">
                                            <p:txEl>
                                              <p:pRg st="12" end="12"/>
                                            </p:txEl>
                                          </p:spTgt>
                                        </p:tgtEl>
                                        <p:attrNameLst>
                                          <p:attrName>style.visibility</p:attrName>
                                        </p:attrNameLst>
                                      </p:cBhvr>
                                      <p:to>
                                        <p:strVal val="visible"/>
                                      </p:to>
                                    </p:set>
                                    <p:animEffect transition="in" filter="fade">
                                      <p:cBhvr>
                                        <p:cTn id="67" dur="1000"/>
                                        <p:tgtEl>
                                          <p:spTgt spid="34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43">
                                            <p:txEl>
                                              <p:pRg st="13" end="13"/>
                                            </p:txEl>
                                          </p:spTgt>
                                        </p:tgtEl>
                                        <p:attrNameLst>
                                          <p:attrName>style.visibility</p:attrName>
                                        </p:attrNameLst>
                                      </p:cBhvr>
                                      <p:to>
                                        <p:strVal val="visible"/>
                                      </p:to>
                                    </p:set>
                                    <p:animEffect transition="in" filter="fade">
                                      <p:cBhvr>
                                        <p:cTn id="72" dur="1000"/>
                                        <p:tgtEl>
                                          <p:spTgt spid="34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43">
                                            <p:txEl>
                                              <p:pRg st="14" end="14"/>
                                            </p:txEl>
                                          </p:spTgt>
                                        </p:tgtEl>
                                        <p:attrNameLst>
                                          <p:attrName>style.visibility</p:attrName>
                                        </p:attrNameLst>
                                      </p:cBhvr>
                                      <p:to>
                                        <p:strVal val="visible"/>
                                      </p:to>
                                    </p:set>
                                    <p:animEffect transition="in" filter="fade">
                                      <p:cBhvr>
                                        <p:cTn id="77" dur="1000"/>
                                        <p:tgtEl>
                                          <p:spTgt spid="34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9"/>
          <p:cNvSpPr/>
          <p:nvPr/>
        </p:nvSpPr>
        <p:spPr>
          <a:xfrm rot="238">
            <a:off x="234600" y="189000"/>
            <a:ext cx="4337400" cy="798300"/>
          </a:xfrm>
          <a:prstGeom prst="round2DiagRect">
            <a:avLst>
              <a:gd name="adj1" fmla="val 49117"/>
              <a:gd name="adj2" fmla="val 0"/>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52" name="Google Shape;352;p29"/>
          <p:cNvSpPr txBox="1">
            <a:spLocks noGrp="1"/>
          </p:cNvSpPr>
          <p:nvPr>
            <p:ph type="title"/>
          </p:nvPr>
        </p:nvSpPr>
        <p:spPr>
          <a:xfrm>
            <a:off x="234600" y="198900"/>
            <a:ext cx="4201500" cy="778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400">
                <a:solidFill>
                  <a:schemeClr val="lt1"/>
                </a:solidFill>
                <a:latin typeface="Lexend Light"/>
                <a:ea typeface="Lexend Light"/>
                <a:cs typeface="Lexend Light"/>
                <a:sym typeface="Lexend Light"/>
              </a:rPr>
              <a:t>Notes- Google Keep</a:t>
            </a:r>
            <a:endParaRPr sz="2400">
              <a:solidFill>
                <a:schemeClr val="lt1"/>
              </a:solidFill>
              <a:latin typeface="Lexend Light"/>
              <a:ea typeface="Lexend Light"/>
              <a:cs typeface="Lexend Light"/>
              <a:sym typeface="Lexend Light"/>
            </a:endParaRPr>
          </a:p>
        </p:txBody>
      </p:sp>
      <p:sp>
        <p:nvSpPr>
          <p:cNvPr id="353" name="Google Shape;353;p29"/>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a:solidFill>
                  <a:schemeClr val="lt1"/>
                </a:solidFill>
                <a:latin typeface="Lexend Light"/>
                <a:ea typeface="Lexend Light"/>
                <a:cs typeface="Lexend Light"/>
                <a:sym typeface="Lexend Light"/>
              </a:rPr>
              <a:t>Focus </a:t>
            </a:r>
            <a:endParaRPr sz="200"/>
          </a:p>
        </p:txBody>
      </p:sp>
      <p:grpSp>
        <p:nvGrpSpPr>
          <p:cNvPr id="354" name="Google Shape;354;p29"/>
          <p:cNvGrpSpPr/>
          <p:nvPr/>
        </p:nvGrpSpPr>
        <p:grpSpPr>
          <a:xfrm>
            <a:off x="0" y="4650300"/>
            <a:ext cx="9144000" cy="493200"/>
            <a:chOff x="0" y="4650300"/>
            <a:chExt cx="9144000" cy="493200"/>
          </a:xfrm>
        </p:grpSpPr>
        <p:sp>
          <p:nvSpPr>
            <p:cNvPr id="355" name="Google Shape;355;p29"/>
            <p:cNvSpPr/>
            <p:nvPr/>
          </p:nvSpPr>
          <p:spPr>
            <a:xfrm>
              <a:off x="0" y="4650300"/>
              <a:ext cx="9144000" cy="493200"/>
            </a:xfrm>
            <a:prstGeom prst="rect">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56" name="Google Shape;356;p29"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357" name="Google Shape;357;p29"/>
          <p:cNvSpPr txBox="1"/>
          <p:nvPr/>
        </p:nvSpPr>
        <p:spPr>
          <a:xfrm>
            <a:off x="0" y="4650300"/>
            <a:ext cx="1957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a:solidFill>
                  <a:schemeClr val="lt1"/>
                </a:solidFill>
                <a:latin typeface="Lexend Light"/>
                <a:ea typeface="Lexend Light"/>
                <a:cs typeface="Lexend Light"/>
                <a:sym typeface="Lexend Light"/>
              </a:rPr>
              <a:t>Notes</a:t>
            </a:r>
            <a:endParaRPr sz="200"/>
          </a:p>
        </p:txBody>
      </p:sp>
      <p:sp>
        <p:nvSpPr>
          <p:cNvPr id="358" name="Google Shape;358;p29"/>
          <p:cNvSpPr txBox="1"/>
          <p:nvPr/>
        </p:nvSpPr>
        <p:spPr>
          <a:xfrm>
            <a:off x="234600" y="1082050"/>
            <a:ext cx="6665400" cy="1026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1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a:solidFill>
                <a:schemeClr val="dk1"/>
              </a:solidFill>
              <a:latin typeface="Lexend Light"/>
              <a:ea typeface="Lexend Light"/>
              <a:cs typeface="Lexend Light"/>
              <a:sym typeface="Lexend Light"/>
            </a:endParaRPr>
          </a:p>
        </p:txBody>
      </p:sp>
      <p:pic>
        <p:nvPicPr>
          <p:cNvPr id="359" name="Google Shape;359;p29" title="screen-lightpink.png"/>
          <p:cNvPicPr preferRelativeResize="0"/>
          <p:nvPr/>
        </p:nvPicPr>
        <p:blipFill>
          <a:blip r:embed="rId4">
            <a:alphaModFix/>
          </a:blip>
          <a:stretch>
            <a:fillRect/>
          </a:stretch>
        </p:blipFill>
        <p:spPr>
          <a:xfrm>
            <a:off x="6770000" y="910962"/>
            <a:ext cx="1252175" cy="1252175"/>
          </a:xfrm>
          <a:prstGeom prst="rect">
            <a:avLst/>
          </a:prstGeom>
          <a:noFill/>
          <a:ln>
            <a:noFill/>
          </a:ln>
        </p:spPr>
      </p:pic>
      <p:pic>
        <p:nvPicPr>
          <p:cNvPr id="360" name="Google Shape;360;p29" title="tableofcontent.png"/>
          <p:cNvPicPr preferRelativeResize="0"/>
          <p:nvPr/>
        </p:nvPicPr>
        <p:blipFill>
          <a:blip r:embed="rId5">
            <a:alphaModFix/>
          </a:blip>
          <a:stretch>
            <a:fillRect/>
          </a:stretch>
        </p:blipFill>
        <p:spPr>
          <a:xfrm rot="-2179171">
            <a:off x="6358175" y="1463625"/>
            <a:ext cx="995001" cy="995001"/>
          </a:xfrm>
          <a:prstGeom prst="rect">
            <a:avLst/>
          </a:prstGeom>
          <a:noFill/>
          <a:ln>
            <a:noFill/>
          </a:ln>
        </p:spPr>
      </p:pic>
      <p:pic>
        <p:nvPicPr>
          <p:cNvPr id="361" name="Google Shape;361;p29"/>
          <p:cNvPicPr preferRelativeResize="0"/>
          <p:nvPr/>
        </p:nvPicPr>
        <p:blipFill rotWithShape="1">
          <a:blip r:embed="rId6">
            <a:alphaModFix/>
          </a:blip>
          <a:srcRect b="-482"/>
          <a:stretch/>
        </p:blipFill>
        <p:spPr>
          <a:xfrm>
            <a:off x="780200" y="1058288"/>
            <a:ext cx="7755377" cy="3430425"/>
          </a:xfrm>
          <a:prstGeom prst="rect">
            <a:avLst/>
          </a:prstGeom>
          <a:noFill/>
          <a:ln>
            <a:noFill/>
          </a:ln>
          <a:effectLst>
            <a:outerShdw blurRad="57150" dist="19050" dir="5400000" algn="bl" rotWithShape="0">
              <a:srgbClr val="000000">
                <a:alpha val="50000"/>
              </a:srgbClr>
            </a:outerShdw>
          </a:effectLst>
        </p:spPr>
      </p:pic>
      <p:sp>
        <p:nvSpPr>
          <p:cNvPr id="362" name="Google Shape;362;p29"/>
          <p:cNvSpPr/>
          <p:nvPr/>
        </p:nvSpPr>
        <p:spPr>
          <a:xfrm>
            <a:off x="4005122" y="2202650"/>
            <a:ext cx="1797600" cy="833700"/>
          </a:xfrm>
          <a:prstGeom prst="down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Lexend Light"/>
                <a:ea typeface="Lexend Light"/>
                <a:cs typeface="Lexend Light"/>
                <a:sym typeface="Lexend Light"/>
              </a:rPr>
              <a:t>Summary area for notes</a:t>
            </a:r>
            <a:endParaRPr sz="1100">
              <a:solidFill>
                <a:schemeClr val="lt1"/>
              </a:solidFill>
              <a:latin typeface="Lexend Light"/>
              <a:ea typeface="Lexend Light"/>
              <a:cs typeface="Lexend Light"/>
              <a:sym typeface="Lexend Light"/>
            </a:endParaRPr>
          </a:p>
        </p:txBody>
      </p:sp>
      <p:sp>
        <p:nvSpPr>
          <p:cNvPr id="363" name="Google Shape;363;p29"/>
          <p:cNvSpPr/>
          <p:nvPr/>
        </p:nvSpPr>
        <p:spPr>
          <a:xfrm>
            <a:off x="3768588" y="2050063"/>
            <a:ext cx="493200" cy="493200"/>
          </a:xfrm>
          <a:prstGeom prst="ellipse">
            <a:avLst/>
          </a:prstGeom>
          <a:solidFill>
            <a:srgbClr val="0A8257"/>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Lexend Light"/>
                <a:ea typeface="Lexend Light"/>
                <a:cs typeface="Lexend Light"/>
                <a:sym typeface="Lexend Light"/>
              </a:rPr>
              <a:t>2.</a:t>
            </a:r>
            <a:endParaRPr>
              <a:solidFill>
                <a:schemeClr val="lt1"/>
              </a:solidFill>
              <a:latin typeface="Lexend Light"/>
              <a:ea typeface="Lexend Light"/>
              <a:cs typeface="Lexend Light"/>
              <a:sym typeface="Lexend Light"/>
            </a:endParaRPr>
          </a:p>
        </p:txBody>
      </p:sp>
      <p:sp>
        <p:nvSpPr>
          <p:cNvPr id="364" name="Google Shape;364;p29"/>
          <p:cNvSpPr/>
          <p:nvPr/>
        </p:nvSpPr>
        <p:spPr>
          <a:xfrm>
            <a:off x="261700" y="2605795"/>
            <a:ext cx="1464000" cy="751200"/>
          </a:xfrm>
          <a:prstGeom prst="up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Lexend Light"/>
                <a:ea typeface="Lexend Light"/>
                <a:cs typeface="Lexend Light"/>
                <a:sym typeface="Lexend Light"/>
              </a:rPr>
              <a:t>Side panel with labels</a:t>
            </a:r>
            <a:endParaRPr sz="1100" b="1">
              <a:solidFill>
                <a:schemeClr val="lt1"/>
              </a:solidFill>
              <a:latin typeface="Lexend"/>
              <a:ea typeface="Lexend"/>
              <a:cs typeface="Lexend"/>
              <a:sym typeface="Lexend"/>
            </a:endParaRPr>
          </a:p>
        </p:txBody>
      </p:sp>
      <p:sp>
        <p:nvSpPr>
          <p:cNvPr id="365" name="Google Shape;365;p29"/>
          <p:cNvSpPr/>
          <p:nvPr/>
        </p:nvSpPr>
        <p:spPr>
          <a:xfrm>
            <a:off x="176150" y="3132563"/>
            <a:ext cx="493200" cy="493200"/>
          </a:xfrm>
          <a:prstGeom prst="ellipse">
            <a:avLst/>
          </a:prstGeom>
          <a:solidFill>
            <a:srgbClr val="0A8257"/>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Lexend Light"/>
                <a:ea typeface="Lexend Light"/>
                <a:cs typeface="Lexend Light"/>
                <a:sym typeface="Lexend Light"/>
              </a:rPr>
              <a:t>1.</a:t>
            </a:r>
            <a:endParaRPr>
              <a:solidFill>
                <a:schemeClr val="lt1"/>
              </a:solidFill>
              <a:latin typeface="Lexend Light"/>
              <a:ea typeface="Lexend Light"/>
              <a:cs typeface="Lexend Light"/>
              <a:sym typeface="Lexend Light"/>
            </a:endParaRPr>
          </a:p>
        </p:txBody>
      </p:sp>
      <p:sp>
        <p:nvSpPr>
          <p:cNvPr id="366" name="Google Shape;366;p29"/>
          <p:cNvSpPr/>
          <p:nvPr/>
        </p:nvSpPr>
        <p:spPr>
          <a:xfrm>
            <a:off x="6713275" y="551699"/>
            <a:ext cx="1685700" cy="598500"/>
          </a:xfrm>
          <a:prstGeom prst="downArrowCallout">
            <a:avLst>
              <a:gd name="adj1" fmla="val 25000"/>
              <a:gd name="adj2" fmla="val 25000"/>
              <a:gd name="adj3" fmla="val 25000"/>
              <a:gd name="adj4" fmla="val 64977"/>
            </a:avLst>
          </a:prstGeom>
          <a:solidFill>
            <a:srgbClr val="E13288"/>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1100">
                <a:solidFill>
                  <a:schemeClr val="lt1"/>
                </a:solidFill>
                <a:latin typeface="Lexend Light"/>
                <a:ea typeface="Lexend Light"/>
                <a:cs typeface="Lexend Light"/>
                <a:sym typeface="Lexend Light"/>
              </a:rPr>
              <a:t>View and settings</a:t>
            </a:r>
            <a:endParaRPr sz="1100" b="1">
              <a:solidFill>
                <a:schemeClr val="lt1"/>
              </a:solidFill>
              <a:latin typeface="Lexend"/>
              <a:ea typeface="Lexend"/>
              <a:cs typeface="Lexend"/>
              <a:sym typeface="Lexend"/>
            </a:endParaRPr>
          </a:p>
        </p:txBody>
      </p:sp>
      <p:sp>
        <p:nvSpPr>
          <p:cNvPr id="367" name="Google Shape;367;p29"/>
          <p:cNvSpPr/>
          <p:nvPr/>
        </p:nvSpPr>
        <p:spPr>
          <a:xfrm>
            <a:off x="7309525" y="188838"/>
            <a:ext cx="493200" cy="493200"/>
          </a:xfrm>
          <a:prstGeom prst="ellipse">
            <a:avLst/>
          </a:prstGeom>
          <a:solidFill>
            <a:srgbClr val="0A8257"/>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Lexend Light"/>
                <a:ea typeface="Lexend Light"/>
                <a:cs typeface="Lexend Light"/>
                <a:sym typeface="Lexend Light"/>
              </a:rPr>
              <a:t>4.</a:t>
            </a:r>
            <a:endParaRPr>
              <a:solidFill>
                <a:schemeClr val="lt1"/>
              </a:solidFill>
              <a:latin typeface="Lexend Light"/>
              <a:ea typeface="Lexend Light"/>
              <a:cs typeface="Lexend Light"/>
              <a:sym typeface="Lexend Light"/>
            </a:endParaRPr>
          </a:p>
        </p:txBody>
      </p:sp>
      <p:sp>
        <p:nvSpPr>
          <p:cNvPr id="368" name="Google Shape;368;p29"/>
          <p:cNvSpPr/>
          <p:nvPr/>
        </p:nvSpPr>
        <p:spPr>
          <a:xfrm>
            <a:off x="4474475" y="846924"/>
            <a:ext cx="1685700" cy="598500"/>
          </a:xfrm>
          <a:prstGeom prst="downArrowCallout">
            <a:avLst>
              <a:gd name="adj1" fmla="val 25000"/>
              <a:gd name="adj2" fmla="val 25000"/>
              <a:gd name="adj3" fmla="val 25000"/>
              <a:gd name="adj4" fmla="val 64977"/>
            </a:avLst>
          </a:prstGeom>
          <a:solidFill>
            <a:srgbClr val="E13288"/>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1100">
                <a:solidFill>
                  <a:schemeClr val="lt1"/>
                </a:solidFill>
                <a:latin typeface="Lexend Light"/>
                <a:ea typeface="Lexend Light"/>
                <a:cs typeface="Lexend Light"/>
                <a:sym typeface="Lexend Light"/>
              </a:rPr>
              <a:t>Create new note</a:t>
            </a:r>
            <a:endParaRPr sz="1100" b="1">
              <a:solidFill>
                <a:schemeClr val="lt1"/>
              </a:solidFill>
              <a:latin typeface="Lexend"/>
              <a:ea typeface="Lexend"/>
              <a:cs typeface="Lexend"/>
              <a:sym typeface="Lexend"/>
            </a:endParaRPr>
          </a:p>
        </p:txBody>
      </p:sp>
      <p:sp>
        <p:nvSpPr>
          <p:cNvPr id="369" name="Google Shape;369;p29"/>
          <p:cNvSpPr/>
          <p:nvPr/>
        </p:nvSpPr>
        <p:spPr>
          <a:xfrm>
            <a:off x="5070725" y="484188"/>
            <a:ext cx="493200" cy="493200"/>
          </a:xfrm>
          <a:prstGeom prst="ellipse">
            <a:avLst/>
          </a:prstGeom>
          <a:solidFill>
            <a:srgbClr val="0A8257"/>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Lexend Light"/>
                <a:ea typeface="Lexend Light"/>
                <a:cs typeface="Lexend Light"/>
                <a:sym typeface="Lexend Light"/>
              </a:rPr>
              <a:t>3.</a:t>
            </a:r>
            <a:endParaRPr>
              <a:solidFill>
                <a:schemeClr val="lt1"/>
              </a:solidFill>
              <a:latin typeface="Lexend Light"/>
              <a:ea typeface="Lexend Light"/>
              <a:cs typeface="Lexend Light"/>
              <a:sym typeface="Lexend Light"/>
            </a:endParaRPr>
          </a:p>
        </p:txBody>
      </p:sp>
      <p:sp>
        <p:nvSpPr>
          <p:cNvPr id="370" name="Google Shape;370;p29"/>
          <p:cNvSpPr txBox="1"/>
          <p:nvPr/>
        </p:nvSpPr>
        <p:spPr>
          <a:xfrm>
            <a:off x="5449950" y="4727550"/>
            <a:ext cx="2379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lt1"/>
                </a:solidFill>
                <a:latin typeface="Lexend Light"/>
                <a:ea typeface="Lexend Light"/>
                <a:cs typeface="Lexend Light"/>
                <a:sym typeface="Lexend Light"/>
              </a:rPr>
              <a:t>Link to manual Google Keep:</a:t>
            </a:r>
            <a:r>
              <a:rPr lang="en" sz="1000">
                <a:latin typeface="Lexend Light"/>
                <a:ea typeface="Lexend Light"/>
                <a:cs typeface="Lexend Light"/>
                <a:sym typeface="Lexend Light"/>
              </a:rPr>
              <a:t> </a:t>
            </a:r>
            <a:r>
              <a:rPr lang="en" sz="1000" u="sng">
                <a:solidFill>
                  <a:schemeClr val="hlink"/>
                </a:solidFill>
                <a:latin typeface="Lexend Light"/>
                <a:ea typeface="Lexend Light"/>
                <a:cs typeface="Lexend Light"/>
                <a:sym typeface="Lexend Light"/>
                <a:hlinkClick r:id="rId7"/>
              </a:rPr>
              <a:t>Google Keep</a:t>
            </a:r>
            <a:r>
              <a:rPr lang="en" sz="1000">
                <a:latin typeface="Lexend Light"/>
                <a:ea typeface="Lexend Light"/>
                <a:cs typeface="Lexend Light"/>
                <a:sym typeface="Lexend Light"/>
              </a:rPr>
              <a:t> </a:t>
            </a:r>
            <a:endParaRPr sz="1000">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1000"/>
                                        <p:tgtEl>
                                          <p:spTgt spid="3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5"/>
                                        </p:tgtEl>
                                        <p:attrNameLst>
                                          <p:attrName>style.visibility</p:attrName>
                                        </p:attrNameLst>
                                      </p:cBhvr>
                                      <p:to>
                                        <p:strVal val="visible"/>
                                      </p:to>
                                    </p:set>
                                    <p:animEffect transition="in" filter="fade">
                                      <p:cBhvr>
                                        <p:cTn id="12" dur="1000"/>
                                        <p:tgtEl>
                                          <p:spTgt spid="36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63"/>
                                        </p:tgtEl>
                                        <p:attrNameLst>
                                          <p:attrName>style.visibility</p:attrName>
                                        </p:attrNameLst>
                                      </p:cBhvr>
                                      <p:to>
                                        <p:strVal val="visible"/>
                                      </p:to>
                                    </p:set>
                                    <p:animEffect transition="in" filter="fade">
                                      <p:cBhvr>
                                        <p:cTn id="16" dur="1000"/>
                                        <p:tgtEl>
                                          <p:spTgt spid="363"/>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369"/>
                                        </p:tgtEl>
                                        <p:attrNameLst>
                                          <p:attrName>style.visibility</p:attrName>
                                        </p:attrNameLst>
                                      </p:cBhvr>
                                      <p:to>
                                        <p:strVal val="visible"/>
                                      </p:to>
                                    </p:set>
                                    <p:animEffect transition="in" filter="fade">
                                      <p:cBhvr>
                                        <p:cTn id="20" dur="1000"/>
                                        <p:tgtEl>
                                          <p:spTgt spid="369"/>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367"/>
                                        </p:tgtEl>
                                        <p:attrNameLst>
                                          <p:attrName>style.visibility</p:attrName>
                                        </p:attrNameLst>
                                      </p:cBhvr>
                                      <p:to>
                                        <p:strVal val="visible"/>
                                      </p:to>
                                    </p:set>
                                    <p:animEffect transition="in" filter="fade">
                                      <p:cBhvr>
                                        <p:cTn id="24" dur="1000"/>
                                        <p:tgtEl>
                                          <p:spTgt spid="36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64"/>
                                        </p:tgtEl>
                                        <p:attrNameLst>
                                          <p:attrName>style.visibility</p:attrName>
                                        </p:attrNameLst>
                                      </p:cBhvr>
                                      <p:to>
                                        <p:strVal val="visible"/>
                                      </p:to>
                                    </p:set>
                                    <p:animEffect transition="in" filter="fade">
                                      <p:cBhvr>
                                        <p:cTn id="29" dur="1000"/>
                                        <p:tgtEl>
                                          <p:spTgt spid="36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2"/>
                                        </p:tgtEl>
                                        <p:attrNameLst>
                                          <p:attrName>style.visibility</p:attrName>
                                        </p:attrNameLst>
                                      </p:cBhvr>
                                      <p:to>
                                        <p:strVal val="visible"/>
                                      </p:to>
                                    </p:set>
                                    <p:animEffect transition="in" filter="fade">
                                      <p:cBhvr>
                                        <p:cTn id="34" dur="1000"/>
                                        <p:tgtEl>
                                          <p:spTgt spid="36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68"/>
                                        </p:tgtEl>
                                        <p:attrNameLst>
                                          <p:attrName>style.visibility</p:attrName>
                                        </p:attrNameLst>
                                      </p:cBhvr>
                                      <p:to>
                                        <p:strVal val="visible"/>
                                      </p:to>
                                    </p:set>
                                    <p:animEffect transition="in" filter="fade">
                                      <p:cBhvr>
                                        <p:cTn id="39" dur="1000"/>
                                        <p:tgtEl>
                                          <p:spTgt spid="36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66"/>
                                        </p:tgtEl>
                                        <p:attrNameLst>
                                          <p:attrName>style.visibility</p:attrName>
                                        </p:attrNameLst>
                                      </p:cBhvr>
                                      <p:to>
                                        <p:strVal val="visible"/>
                                      </p:to>
                                    </p:set>
                                    <p:animEffect transition="in" filter="fade">
                                      <p:cBhvr>
                                        <p:cTn id="44" dur="10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p:nvPr/>
        </p:nvSpPr>
        <p:spPr>
          <a:xfrm rot="375">
            <a:off x="-2520650" y="450"/>
            <a:ext cx="8258100" cy="798000"/>
          </a:xfrm>
          <a:prstGeom prst="round2DiagRect">
            <a:avLst>
              <a:gd name="adj1" fmla="val 49117"/>
              <a:gd name="adj2" fmla="val 0"/>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3" name="Google Shape;103;p15"/>
          <p:cNvSpPr txBox="1"/>
          <p:nvPr/>
        </p:nvSpPr>
        <p:spPr>
          <a:xfrm>
            <a:off x="347250" y="30175"/>
            <a:ext cx="6759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solidFill>
                  <a:schemeClr val="lt1"/>
                </a:solidFill>
                <a:latin typeface="Lexend Light"/>
                <a:ea typeface="Lexend Light"/>
                <a:cs typeface="Lexend Light"/>
                <a:sym typeface="Lexend Light"/>
              </a:rPr>
              <a:t>How to stay focused</a:t>
            </a:r>
            <a:endParaRPr sz="3200">
              <a:solidFill>
                <a:schemeClr val="lt1"/>
              </a:solidFill>
              <a:latin typeface="Lexend Light"/>
              <a:ea typeface="Lexend Light"/>
              <a:cs typeface="Lexend Light"/>
              <a:sym typeface="Lexend Light"/>
            </a:endParaRPr>
          </a:p>
        </p:txBody>
      </p:sp>
      <p:sp>
        <p:nvSpPr>
          <p:cNvPr id="104" name="Google Shape;104;p15"/>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a:solidFill>
                  <a:schemeClr val="lt1"/>
                </a:solidFill>
                <a:latin typeface="Lexend Light"/>
                <a:ea typeface="Lexend Light"/>
                <a:cs typeface="Lexend Light"/>
                <a:sym typeface="Lexend Light"/>
              </a:rPr>
              <a:t>Focus </a:t>
            </a:r>
            <a:endParaRPr sz="200"/>
          </a:p>
        </p:txBody>
      </p:sp>
      <p:grpSp>
        <p:nvGrpSpPr>
          <p:cNvPr id="105" name="Google Shape;105;p15"/>
          <p:cNvGrpSpPr/>
          <p:nvPr/>
        </p:nvGrpSpPr>
        <p:grpSpPr>
          <a:xfrm>
            <a:off x="0" y="4650300"/>
            <a:ext cx="9144000" cy="493200"/>
            <a:chOff x="0" y="4650300"/>
            <a:chExt cx="9144000" cy="493200"/>
          </a:xfrm>
        </p:grpSpPr>
        <p:sp>
          <p:nvSpPr>
            <p:cNvPr id="106" name="Google Shape;106;p15"/>
            <p:cNvSpPr/>
            <p:nvPr/>
          </p:nvSpPr>
          <p:spPr>
            <a:xfrm>
              <a:off x="0" y="4650300"/>
              <a:ext cx="9144000" cy="493200"/>
            </a:xfrm>
            <a:prstGeom prst="rect">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07" name="Google Shape;107;p15"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108" name="Google Shape;108;p15"/>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a:solidFill>
                  <a:schemeClr val="lt1"/>
                </a:solidFill>
                <a:latin typeface="Lexend Light"/>
                <a:ea typeface="Lexend Light"/>
                <a:cs typeface="Lexend Light"/>
                <a:sym typeface="Lexend Light"/>
              </a:rPr>
              <a:t>Notes </a:t>
            </a:r>
            <a:endParaRPr sz="100"/>
          </a:p>
        </p:txBody>
      </p:sp>
      <p:sp>
        <p:nvSpPr>
          <p:cNvPr id="109" name="Google Shape;109;p15"/>
          <p:cNvSpPr txBox="1"/>
          <p:nvPr/>
        </p:nvSpPr>
        <p:spPr>
          <a:xfrm>
            <a:off x="-15000" y="4242700"/>
            <a:ext cx="5188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Lexend"/>
                <a:ea typeface="Lexend"/>
                <a:cs typeface="Lexend"/>
                <a:sym typeface="Lexend"/>
              </a:rPr>
              <a:t>Film: 2 min 07 sec</a:t>
            </a:r>
            <a:endParaRPr sz="1200">
              <a:solidFill>
                <a:schemeClr val="dk1"/>
              </a:solidFill>
              <a:latin typeface="Lexend"/>
              <a:ea typeface="Lexend"/>
              <a:cs typeface="Lexend"/>
              <a:sym typeface="Lexend"/>
            </a:endParaRPr>
          </a:p>
        </p:txBody>
      </p:sp>
      <p:pic>
        <p:nvPicPr>
          <p:cNvPr id="110" name="Google Shape;110;p15" descr="Do you recognize yourself in losing concentration in class or when you do your homework? &#10;Here are some tips to reduce the risk of starting to think about other things!&#10;&#10;When you learn something new, try to associate it with knowledge you already have. If you read about a historical event, connect it to other things you know about that time. Think about what it looked like, what you wore or what happened in other places in the world. By putting the information in context, it becomes easier to understand and remember.&#10;&#10;ORKA PLUGGA is an initiative on study techniques from UR. Here you will find tips on strategies and methods that will help you train your memory, simplify reading, troubleshoot maths and understand the grading criteria. Here you will also find tips on different study habits that make it easier to get started and plan the time when you are going to study.&#10;&#10;Many of the tips can be used in several subjects, both inside and outside of school, so try it out and see which ones you like best. And remember – it's not about talent, it's about finding good strategies that suit you!&#10;&#10;https://www.instagram.com/orkaplugga/&#10;&#10;https://www.tiktok.com/@orkaplugga_official?is_from_webapp=1&amp;sender_device=pc" title="Så håller du kvar ditt fokus">
            <a:hlinkClick r:id="rId4"/>
          </p:cNvPr>
          <p:cNvPicPr preferRelativeResize="0"/>
          <p:nvPr/>
        </p:nvPicPr>
        <p:blipFill>
          <a:blip r:embed="rId5">
            <a:alphaModFix/>
          </a:blip>
          <a:stretch>
            <a:fillRect/>
          </a:stretch>
        </p:blipFill>
        <p:spPr>
          <a:xfrm>
            <a:off x="1605450" y="857524"/>
            <a:ext cx="6171850" cy="3471650"/>
          </a:xfrm>
          <a:prstGeom prst="rect">
            <a:avLst/>
          </a:prstGeom>
          <a:noFill/>
          <a:ln>
            <a:noFill/>
          </a:ln>
        </p:spPr>
      </p:pic>
      <p:sp>
        <p:nvSpPr>
          <p:cNvPr id="111" name="Google Shape;111;p15"/>
          <p:cNvSpPr txBox="1"/>
          <p:nvPr/>
        </p:nvSpPr>
        <p:spPr>
          <a:xfrm>
            <a:off x="4826375" y="4727250"/>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lt1"/>
                </a:solidFill>
                <a:latin typeface="Lexend Light"/>
                <a:ea typeface="Lexend Light"/>
                <a:cs typeface="Lexend Light"/>
                <a:sym typeface="Lexend Light"/>
              </a:rPr>
              <a:t>Link to video: </a:t>
            </a:r>
            <a:r>
              <a:rPr lang="en" sz="1000" u="sng">
                <a:solidFill>
                  <a:schemeClr val="hlink"/>
                </a:solidFill>
                <a:latin typeface="Lexend Light"/>
                <a:ea typeface="Lexend Light"/>
                <a:cs typeface="Lexend Light"/>
                <a:sym typeface="Lexend Light"/>
                <a:hlinkClick r:id="rId6"/>
              </a:rPr>
              <a:t>How to stay focused</a:t>
            </a:r>
            <a:r>
              <a:rPr lang="en" sz="1000">
                <a:solidFill>
                  <a:schemeClr val="lt1"/>
                </a:solidFill>
                <a:latin typeface="Lexend Light"/>
                <a:ea typeface="Lexend Light"/>
                <a:cs typeface="Lexend Light"/>
                <a:sym typeface="Lexend Light"/>
              </a:rPr>
              <a:t> </a:t>
            </a:r>
            <a:endParaRPr sz="1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p:nvPr/>
        </p:nvSpPr>
        <p:spPr>
          <a:xfrm rot="375">
            <a:off x="-2520650" y="450"/>
            <a:ext cx="8258100" cy="798000"/>
          </a:xfrm>
          <a:prstGeom prst="round2DiagRect">
            <a:avLst>
              <a:gd name="adj1" fmla="val 49117"/>
              <a:gd name="adj2" fmla="val 0"/>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7" name="Google Shape;117;p16"/>
          <p:cNvSpPr txBox="1"/>
          <p:nvPr/>
        </p:nvSpPr>
        <p:spPr>
          <a:xfrm>
            <a:off x="347250" y="30175"/>
            <a:ext cx="6759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solidFill>
                  <a:schemeClr val="lt1"/>
                </a:solidFill>
                <a:latin typeface="Lexend Light"/>
                <a:ea typeface="Lexend Light"/>
                <a:cs typeface="Lexend Light"/>
                <a:sym typeface="Lexend Light"/>
              </a:rPr>
              <a:t>How to stay focused</a:t>
            </a:r>
            <a:endParaRPr sz="3200">
              <a:solidFill>
                <a:schemeClr val="lt1"/>
              </a:solidFill>
              <a:latin typeface="Lexend Light"/>
              <a:ea typeface="Lexend Light"/>
              <a:cs typeface="Lexend Light"/>
              <a:sym typeface="Lexend Light"/>
            </a:endParaRPr>
          </a:p>
        </p:txBody>
      </p:sp>
      <p:sp>
        <p:nvSpPr>
          <p:cNvPr id="118" name="Google Shape;118;p16"/>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a:solidFill>
                  <a:schemeClr val="lt1"/>
                </a:solidFill>
                <a:latin typeface="Lexend Light"/>
                <a:ea typeface="Lexend Light"/>
                <a:cs typeface="Lexend Light"/>
                <a:sym typeface="Lexend Light"/>
              </a:rPr>
              <a:t>Focus </a:t>
            </a:r>
            <a:endParaRPr sz="200"/>
          </a:p>
        </p:txBody>
      </p:sp>
      <p:grpSp>
        <p:nvGrpSpPr>
          <p:cNvPr id="119" name="Google Shape;119;p16"/>
          <p:cNvGrpSpPr/>
          <p:nvPr/>
        </p:nvGrpSpPr>
        <p:grpSpPr>
          <a:xfrm>
            <a:off x="0" y="4650300"/>
            <a:ext cx="9144000" cy="493200"/>
            <a:chOff x="0" y="4650300"/>
            <a:chExt cx="9144000" cy="493200"/>
          </a:xfrm>
        </p:grpSpPr>
        <p:sp>
          <p:nvSpPr>
            <p:cNvPr id="120" name="Google Shape;120;p16"/>
            <p:cNvSpPr/>
            <p:nvPr/>
          </p:nvSpPr>
          <p:spPr>
            <a:xfrm>
              <a:off x="0" y="4650300"/>
              <a:ext cx="9144000" cy="493200"/>
            </a:xfrm>
            <a:prstGeom prst="rect">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21" name="Google Shape;121;p16"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122" name="Google Shape;122;p16"/>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a:solidFill>
                  <a:schemeClr val="lt1"/>
                </a:solidFill>
                <a:latin typeface="Lexend Light"/>
                <a:ea typeface="Lexend Light"/>
                <a:cs typeface="Lexend Light"/>
                <a:sym typeface="Lexend Light"/>
              </a:rPr>
              <a:t>Notes </a:t>
            </a:r>
            <a:endParaRPr sz="100"/>
          </a:p>
        </p:txBody>
      </p:sp>
      <p:sp>
        <p:nvSpPr>
          <p:cNvPr id="123" name="Google Shape;123;p16"/>
          <p:cNvSpPr txBox="1">
            <a:spLocks noGrp="1"/>
          </p:cNvSpPr>
          <p:nvPr>
            <p:ph type="body" idx="4294967295"/>
          </p:nvPr>
        </p:nvSpPr>
        <p:spPr>
          <a:xfrm>
            <a:off x="603150" y="1463800"/>
            <a:ext cx="5793600" cy="248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430">
                <a:latin typeface="Lexend Light"/>
                <a:ea typeface="Lexend Light"/>
                <a:cs typeface="Lexend Light"/>
                <a:sym typeface="Lexend Light"/>
              </a:rPr>
              <a:t>Stay focused and become more active:</a:t>
            </a:r>
            <a:br>
              <a:rPr lang="sv-SE" sz="1430">
                <a:latin typeface="Lexend Light"/>
                <a:ea typeface="Lexend Light"/>
                <a:cs typeface="Lexend Light"/>
                <a:sym typeface="Lexend Light"/>
              </a:rPr>
            </a:b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Char char="•"/>
            </a:pPr>
            <a:r>
              <a:rPr lang="en" sz="1430">
                <a:latin typeface="Lexend Light"/>
                <a:ea typeface="Lexend Light"/>
                <a:cs typeface="Lexend Light"/>
                <a:sym typeface="Lexend Light"/>
              </a:rPr>
              <a:t>Create your own images in your head of the content</a:t>
            </a: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Char char="•"/>
            </a:pPr>
            <a:r>
              <a:rPr lang="en" sz="1430">
                <a:latin typeface="Lexend Light"/>
                <a:ea typeface="Lexend Light"/>
                <a:cs typeface="Lexend Light"/>
                <a:sym typeface="Lexend Light"/>
              </a:rPr>
              <a:t>Reflect on the content</a:t>
            </a: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Char char="•"/>
            </a:pPr>
            <a:r>
              <a:rPr lang="en" sz="1430">
                <a:latin typeface="Lexend Light"/>
                <a:ea typeface="Lexend Light"/>
                <a:cs typeface="Lexend Light"/>
                <a:sym typeface="Lexend Light"/>
              </a:rPr>
              <a:t>Take notes </a:t>
            </a:r>
            <a:endParaRPr sz="1430">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fade">
                                      <p:cBhvr>
                                        <p:cTn id="7" dur="1000"/>
                                        <p:tgtEl>
                                          <p:spTgt spid="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
                                            <p:txEl>
                                              <p:pRg st="1" end="1"/>
                                            </p:txEl>
                                          </p:spTgt>
                                        </p:tgtEl>
                                        <p:attrNameLst>
                                          <p:attrName>style.visibility</p:attrName>
                                        </p:attrNameLst>
                                      </p:cBhvr>
                                      <p:to>
                                        <p:strVal val="visible"/>
                                      </p:to>
                                    </p:set>
                                    <p:animEffect transition="in" filter="fade">
                                      <p:cBhvr>
                                        <p:cTn id="12" dur="1000"/>
                                        <p:tgtEl>
                                          <p:spTgt spid="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
                                            <p:txEl>
                                              <p:pRg st="2" end="2"/>
                                            </p:txEl>
                                          </p:spTgt>
                                        </p:tgtEl>
                                        <p:attrNameLst>
                                          <p:attrName>style.visibility</p:attrName>
                                        </p:attrNameLst>
                                      </p:cBhvr>
                                      <p:to>
                                        <p:strVal val="visible"/>
                                      </p:to>
                                    </p:set>
                                    <p:animEffect transition="in" filter="fade">
                                      <p:cBhvr>
                                        <p:cTn id="17" dur="1000"/>
                                        <p:tgtEl>
                                          <p:spTgt spid="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
                                            <p:txEl>
                                              <p:pRg st="3" end="3"/>
                                            </p:txEl>
                                          </p:spTgt>
                                        </p:tgtEl>
                                        <p:attrNameLst>
                                          <p:attrName>style.visibility</p:attrName>
                                        </p:attrNameLst>
                                      </p:cBhvr>
                                      <p:to>
                                        <p:strVal val="visible"/>
                                      </p:to>
                                    </p:set>
                                    <p:animEffect transition="in" filter="fade">
                                      <p:cBhvr>
                                        <p:cTn id="22" dur="1000"/>
                                        <p:tgtEl>
                                          <p:spTgt spid="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p:nvPr/>
        </p:nvSpPr>
        <p:spPr>
          <a:xfrm rot="326">
            <a:off x="-2520650" y="450"/>
            <a:ext cx="9497700" cy="798000"/>
          </a:xfrm>
          <a:prstGeom prst="round2DiagRect">
            <a:avLst>
              <a:gd name="adj1" fmla="val 49117"/>
              <a:gd name="adj2" fmla="val 0"/>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9" name="Google Shape;129;p17"/>
          <p:cNvSpPr txBox="1"/>
          <p:nvPr/>
        </p:nvSpPr>
        <p:spPr>
          <a:xfrm>
            <a:off x="347250" y="30175"/>
            <a:ext cx="6759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solidFill>
                  <a:schemeClr val="lt1"/>
                </a:solidFill>
                <a:latin typeface="Lexend Light"/>
                <a:ea typeface="Lexend Light"/>
                <a:cs typeface="Lexend Light"/>
                <a:sym typeface="Lexend Light"/>
              </a:rPr>
              <a:t>Take notes by hand or digitally?</a:t>
            </a:r>
            <a:endParaRPr sz="3200">
              <a:solidFill>
                <a:schemeClr val="lt1"/>
              </a:solidFill>
              <a:latin typeface="Lexend Light"/>
              <a:ea typeface="Lexend Light"/>
              <a:cs typeface="Lexend Light"/>
              <a:sym typeface="Lexend Light"/>
            </a:endParaRPr>
          </a:p>
        </p:txBody>
      </p:sp>
      <p:sp>
        <p:nvSpPr>
          <p:cNvPr id="130" name="Google Shape;130;p17"/>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a:solidFill>
                  <a:schemeClr val="lt1"/>
                </a:solidFill>
                <a:latin typeface="Lexend Light"/>
                <a:ea typeface="Lexend Light"/>
                <a:cs typeface="Lexend Light"/>
                <a:sym typeface="Lexend Light"/>
              </a:rPr>
              <a:t>Focus </a:t>
            </a:r>
            <a:endParaRPr sz="200"/>
          </a:p>
        </p:txBody>
      </p:sp>
      <p:grpSp>
        <p:nvGrpSpPr>
          <p:cNvPr id="131" name="Google Shape;131;p17"/>
          <p:cNvGrpSpPr/>
          <p:nvPr/>
        </p:nvGrpSpPr>
        <p:grpSpPr>
          <a:xfrm>
            <a:off x="0" y="4650300"/>
            <a:ext cx="9144000" cy="493200"/>
            <a:chOff x="0" y="4650300"/>
            <a:chExt cx="9144000" cy="493200"/>
          </a:xfrm>
        </p:grpSpPr>
        <p:sp>
          <p:nvSpPr>
            <p:cNvPr id="132" name="Google Shape;132;p17"/>
            <p:cNvSpPr/>
            <p:nvPr/>
          </p:nvSpPr>
          <p:spPr>
            <a:xfrm>
              <a:off x="0" y="4650300"/>
              <a:ext cx="9144000" cy="493200"/>
            </a:xfrm>
            <a:prstGeom prst="rect">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33" name="Google Shape;133;p17"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134" name="Google Shape;134;p17"/>
          <p:cNvSpPr txBox="1"/>
          <p:nvPr/>
        </p:nvSpPr>
        <p:spPr>
          <a:xfrm>
            <a:off x="0" y="4650300"/>
            <a:ext cx="1863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a:solidFill>
                  <a:schemeClr val="lt1"/>
                </a:solidFill>
                <a:latin typeface="Lexend Light"/>
                <a:ea typeface="Lexend Light"/>
                <a:cs typeface="Lexend Light"/>
                <a:sym typeface="Lexend Light"/>
              </a:rPr>
              <a:t>Notes </a:t>
            </a:r>
            <a:endParaRPr sz="100"/>
          </a:p>
        </p:txBody>
      </p:sp>
      <p:sp>
        <p:nvSpPr>
          <p:cNvPr id="135" name="Google Shape;135;p17"/>
          <p:cNvSpPr txBox="1">
            <a:spLocks noGrp="1"/>
          </p:cNvSpPr>
          <p:nvPr>
            <p:ph type="body" idx="2"/>
          </p:nvPr>
        </p:nvSpPr>
        <p:spPr>
          <a:xfrm>
            <a:off x="433900" y="1631156"/>
            <a:ext cx="4040100" cy="2963400"/>
          </a:xfrm>
          <a:prstGeom prst="rect">
            <a:avLst/>
          </a:prstGeom>
        </p:spPr>
        <p:txBody>
          <a:bodyPr spcFirstLastPara="1" wrap="square" lIns="91425" tIns="45700" rIns="91425" bIns="45700" anchor="t" anchorCtr="0">
            <a:normAutofit/>
          </a:bodyPr>
          <a:lstStyle/>
          <a:p>
            <a:pPr marL="457200" lvl="0" indent="-317500" algn="l" rtl="0">
              <a:spcBef>
                <a:spcPts val="480"/>
              </a:spcBef>
              <a:spcAft>
                <a:spcPts val="0"/>
              </a:spcAft>
              <a:buSzPts val="1400"/>
              <a:buFont typeface="Lexend Light"/>
              <a:buChar char="•"/>
            </a:pPr>
            <a:r>
              <a:rPr lang="en" sz="1400">
                <a:latin typeface="Lexend Light"/>
                <a:ea typeface="Lexend Light"/>
                <a:cs typeface="Lexend Light"/>
                <a:sym typeface="Lexend Light"/>
              </a:rPr>
              <a:t>Improves memory</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spcBef>
                <a:spcPts val="0"/>
              </a:spcBef>
              <a:spcAft>
                <a:spcPts val="0"/>
              </a:spcAft>
              <a:buSzPts val="1400"/>
              <a:buFont typeface="Lexend Light"/>
              <a:buChar char="•"/>
            </a:pPr>
            <a:r>
              <a:rPr lang="en" sz="1400">
                <a:latin typeface="Lexend Light"/>
                <a:ea typeface="Lexend Light"/>
                <a:cs typeface="Lexend Light"/>
                <a:sym typeface="Lexend Light"/>
              </a:rPr>
              <a:t>No notifications to disturb</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spcBef>
                <a:spcPts val="0"/>
              </a:spcBef>
              <a:spcAft>
                <a:spcPts val="0"/>
              </a:spcAft>
              <a:buSzPts val="1400"/>
              <a:buFont typeface="Lexend Light"/>
              <a:buChar char="•"/>
            </a:pPr>
            <a:r>
              <a:rPr lang="en" sz="1400">
                <a:latin typeface="Lexend Light"/>
                <a:ea typeface="Lexend Light"/>
                <a:cs typeface="Lexend Light"/>
                <a:sym typeface="Lexend Light"/>
              </a:rPr>
              <a:t>You write in your own words – it increases understanding</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lvl="0" indent="-317500" algn="l" rtl="0">
              <a:spcBef>
                <a:spcPts val="0"/>
              </a:spcBef>
              <a:spcAft>
                <a:spcPts val="0"/>
              </a:spcAft>
              <a:buSzPts val="1400"/>
              <a:buFont typeface="Lexend Light"/>
              <a:buChar char="•"/>
            </a:pPr>
            <a:r>
              <a:rPr lang="en" sz="1400">
                <a:latin typeface="Lexend Light"/>
                <a:ea typeface="Lexend Light"/>
                <a:cs typeface="Lexend Light"/>
                <a:sym typeface="Lexend Light"/>
              </a:rPr>
              <a:t>Easier to draw your own symbols/images</a:t>
            </a:r>
            <a:endParaRPr sz="1400">
              <a:latin typeface="Lexend Light"/>
              <a:ea typeface="Lexend Light"/>
              <a:cs typeface="Lexend Light"/>
              <a:sym typeface="Lexend Light"/>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
        <p:nvSpPr>
          <p:cNvPr id="136" name="Google Shape;136;p17"/>
          <p:cNvSpPr txBox="1">
            <a:spLocks noGrp="1"/>
          </p:cNvSpPr>
          <p:nvPr>
            <p:ph type="body" idx="3"/>
          </p:nvPr>
        </p:nvSpPr>
        <p:spPr>
          <a:xfrm>
            <a:off x="4645025" y="1151335"/>
            <a:ext cx="4041900" cy="479700"/>
          </a:xfrm>
          <a:prstGeom prst="rect">
            <a:avLst/>
          </a:prstGeom>
        </p:spPr>
        <p:txBody>
          <a:bodyPr spcFirstLastPara="1" wrap="square" lIns="91425" tIns="45700" rIns="91425" bIns="45700" anchor="b" anchorCtr="0">
            <a:normAutofit/>
          </a:bodyPr>
          <a:lstStyle/>
          <a:p>
            <a:pPr marL="0" lvl="0" indent="0" algn="l" rtl="0">
              <a:spcBef>
                <a:spcPts val="480"/>
              </a:spcBef>
              <a:spcAft>
                <a:spcPts val="0"/>
              </a:spcAft>
              <a:buNone/>
            </a:pPr>
            <a:r>
              <a:rPr lang="en" sz="1900" b="0">
                <a:latin typeface="Lexend Light"/>
                <a:ea typeface="Lexend Light"/>
                <a:cs typeface="Lexend Light"/>
                <a:sym typeface="Lexend Light"/>
              </a:rPr>
              <a:t>Take notes digitally</a:t>
            </a:r>
            <a:endParaRPr sz="1900" b="0">
              <a:latin typeface="Lexend Light"/>
              <a:ea typeface="Lexend Light"/>
              <a:cs typeface="Lexend Light"/>
              <a:sym typeface="Lexend Light"/>
            </a:endParaRPr>
          </a:p>
        </p:txBody>
      </p:sp>
      <p:sp>
        <p:nvSpPr>
          <p:cNvPr id="137" name="Google Shape;137;p17"/>
          <p:cNvSpPr txBox="1">
            <a:spLocks noGrp="1"/>
          </p:cNvSpPr>
          <p:nvPr>
            <p:ph type="body" idx="4"/>
          </p:nvPr>
        </p:nvSpPr>
        <p:spPr>
          <a:xfrm>
            <a:off x="4645025" y="1631156"/>
            <a:ext cx="4041900" cy="2963400"/>
          </a:xfrm>
          <a:prstGeom prst="rect">
            <a:avLst/>
          </a:prstGeom>
        </p:spPr>
        <p:txBody>
          <a:bodyPr spcFirstLastPara="1" wrap="square" lIns="91425" tIns="45700" rIns="91425" bIns="45700" anchor="t" anchorCtr="0">
            <a:normAutofit/>
          </a:bodyPr>
          <a:lstStyle/>
          <a:p>
            <a:pPr marL="457200" marR="0" lvl="0" indent="-317500" algn="l" rtl="0">
              <a:lnSpc>
                <a:spcPct val="100000"/>
              </a:lnSpc>
              <a:spcBef>
                <a:spcPts val="480"/>
              </a:spcBef>
              <a:spcAft>
                <a:spcPts val="0"/>
              </a:spcAft>
              <a:buSzPts val="1400"/>
              <a:buFont typeface="Lexend Light"/>
              <a:buChar char="•"/>
            </a:pPr>
            <a:r>
              <a:rPr lang="en" sz="1400">
                <a:latin typeface="Lexend Light"/>
                <a:ea typeface="Lexend Light"/>
                <a:cs typeface="Lexend Light"/>
                <a:sym typeface="Lexend Light"/>
              </a:rPr>
              <a:t>Easy to organize and search</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marR="0" lvl="0" indent="-317500" algn="l" rtl="0">
              <a:lnSpc>
                <a:spcPct val="100000"/>
              </a:lnSpc>
              <a:spcBef>
                <a:spcPts val="0"/>
              </a:spcBef>
              <a:spcAft>
                <a:spcPts val="0"/>
              </a:spcAft>
              <a:buSzPts val="1400"/>
              <a:buFont typeface="Lexend Light"/>
              <a:buChar char="•"/>
            </a:pPr>
            <a:r>
              <a:rPr lang="en" sz="1400">
                <a:latin typeface="Lexend Light"/>
                <a:ea typeface="Lexend Light"/>
                <a:cs typeface="Lexend Light"/>
                <a:sym typeface="Lexend Light"/>
              </a:rPr>
              <a:t>Easy to share with others</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marR="0" lvl="0" indent="-317500" algn="l" rtl="0">
              <a:lnSpc>
                <a:spcPct val="100000"/>
              </a:lnSpc>
              <a:spcBef>
                <a:spcPts val="0"/>
              </a:spcBef>
              <a:spcAft>
                <a:spcPts val="0"/>
              </a:spcAft>
              <a:buSzPts val="1400"/>
              <a:buFont typeface="Lexend Light"/>
              <a:buChar char="•"/>
            </a:pPr>
            <a:r>
              <a:rPr lang="en" sz="1400">
                <a:latin typeface="Lexend Light"/>
                <a:ea typeface="Lexend Light"/>
                <a:cs typeface="Lexend Light"/>
                <a:sym typeface="Lexend Light"/>
              </a:rPr>
              <a:t>Insert images, videos, and links</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marR="0" lvl="0" indent="-317500" algn="l" rtl="0">
              <a:lnSpc>
                <a:spcPct val="100000"/>
              </a:lnSpc>
              <a:spcBef>
                <a:spcPts val="0"/>
              </a:spcBef>
              <a:spcAft>
                <a:spcPts val="0"/>
              </a:spcAft>
              <a:buSzPts val="1400"/>
              <a:buFont typeface="Lexend Light"/>
              <a:buChar char="•"/>
            </a:pPr>
            <a:r>
              <a:rPr lang="en" sz="1400">
                <a:latin typeface="Lexend Light"/>
                <a:ea typeface="Lexend Light"/>
                <a:cs typeface="Lexend Light"/>
                <a:sym typeface="Lexend Light"/>
              </a:rPr>
              <a:t>Easy to edit/modify</a:t>
            </a:r>
            <a:br>
              <a:rPr lang="sv-SE" sz="1400">
                <a:latin typeface="Lexend Light"/>
                <a:ea typeface="Lexend Light"/>
                <a:cs typeface="Lexend Light"/>
                <a:sym typeface="Lexend Light"/>
              </a:rPr>
            </a:br>
            <a:endParaRPr sz="1400">
              <a:latin typeface="Lexend Light"/>
              <a:ea typeface="Lexend Light"/>
              <a:cs typeface="Lexend Light"/>
              <a:sym typeface="Lexend Light"/>
            </a:endParaRPr>
          </a:p>
          <a:p>
            <a:pPr marL="457200" marR="0" lvl="0" indent="-317500" algn="l" rtl="0">
              <a:lnSpc>
                <a:spcPct val="100000"/>
              </a:lnSpc>
              <a:spcBef>
                <a:spcPts val="0"/>
              </a:spcBef>
              <a:spcAft>
                <a:spcPts val="0"/>
              </a:spcAft>
              <a:buSzPts val="1400"/>
              <a:buFont typeface="Lexend Light"/>
              <a:buChar char="•"/>
            </a:pPr>
            <a:r>
              <a:rPr lang="en" sz="1400">
                <a:latin typeface="Lexend Light"/>
                <a:ea typeface="Lexend Light"/>
                <a:cs typeface="Lexend Light"/>
                <a:sym typeface="Lexend Light"/>
              </a:rPr>
              <a:t>Notes are accessible from multiple devices</a:t>
            </a:r>
            <a:endParaRPr sz="1583">
              <a:latin typeface="Lexend"/>
              <a:ea typeface="Lexend"/>
              <a:cs typeface="Lexend"/>
              <a:sym typeface="Lexend"/>
            </a:endParaRPr>
          </a:p>
        </p:txBody>
      </p:sp>
      <p:sp>
        <p:nvSpPr>
          <p:cNvPr id="138" name="Google Shape;138;p17"/>
          <p:cNvSpPr txBox="1">
            <a:spLocks noGrp="1"/>
          </p:cNvSpPr>
          <p:nvPr>
            <p:ph type="body" idx="3"/>
          </p:nvPr>
        </p:nvSpPr>
        <p:spPr>
          <a:xfrm>
            <a:off x="433000" y="1151335"/>
            <a:ext cx="4041900" cy="479700"/>
          </a:xfrm>
          <a:prstGeom prst="rect">
            <a:avLst/>
          </a:prstGeom>
        </p:spPr>
        <p:txBody>
          <a:bodyPr spcFirstLastPara="1" wrap="square" lIns="91425" tIns="45700" rIns="91425" bIns="45700" anchor="b" anchorCtr="0">
            <a:normAutofit/>
          </a:bodyPr>
          <a:lstStyle/>
          <a:p>
            <a:pPr marL="0" lvl="0" indent="0" algn="l" rtl="0">
              <a:spcBef>
                <a:spcPts val="480"/>
              </a:spcBef>
              <a:spcAft>
                <a:spcPts val="0"/>
              </a:spcAft>
              <a:buNone/>
            </a:pPr>
            <a:r>
              <a:rPr lang="en" sz="1900" b="0">
                <a:latin typeface="Lexend Light"/>
                <a:ea typeface="Lexend Light"/>
                <a:cs typeface="Lexend Light"/>
                <a:sym typeface="Lexend Light"/>
              </a:rPr>
              <a:t>Take notes by hand</a:t>
            </a:r>
            <a:endParaRPr sz="1900" b="0">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
                                        <p:tgtEl>
                                          <p:spTgt spid="138"/>
                                        </p:tgtEl>
                                      </p:cBhvr>
                                    </p:animEffect>
                                  </p:childTnLst>
                                </p:cTn>
                              </p:par>
                              <p:par>
                                <p:cTn id="8" presetID="10" presetClass="entr" presetSubtype="0"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fade">
                                      <p:cBhvr>
                                        <p:cTn id="10" dur="1000"/>
                                        <p:tgtEl>
                                          <p:spTgt spid="1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5">
                                            <p:txEl>
                                              <p:pRg st="0" end="0"/>
                                            </p:txEl>
                                          </p:spTgt>
                                        </p:tgtEl>
                                        <p:attrNameLst>
                                          <p:attrName>style.visibility</p:attrName>
                                        </p:attrNameLst>
                                      </p:cBhvr>
                                      <p:to>
                                        <p:strVal val="visible"/>
                                      </p:to>
                                    </p:set>
                                    <p:animEffect transition="in" filter="fade">
                                      <p:cBhvr>
                                        <p:cTn id="15" dur="1000"/>
                                        <p:tgtEl>
                                          <p:spTgt spid="13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5">
                                            <p:txEl>
                                              <p:pRg st="1" end="1"/>
                                            </p:txEl>
                                          </p:spTgt>
                                        </p:tgtEl>
                                        <p:attrNameLst>
                                          <p:attrName>style.visibility</p:attrName>
                                        </p:attrNameLst>
                                      </p:cBhvr>
                                      <p:to>
                                        <p:strVal val="visible"/>
                                      </p:to>
                                    </p:set>
                                    <p:animEffect transition="in" filter="fade">
                                      <p:cBhvr>
                                        <p:cTn id="20" dur="1000"/>
                                        <p:tgtEl>
                                          <p:spTgt spid="13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5">
                                            <p:txEl>
                                              <p:pRg st="2" end="2"/>
                                            </p:txEl>
                                          </p:spTgt>
                                        </p:tgtEl>
                                        <p:attrNameLst>
                                          <p:attrName>style.visibility</p:attrName>
                                        </p:attrNameLst>
                                      </p:cBhvr>
                                      <p:to>
                                        <p:strVal val="visible"/>
                                      </p:to>
                                    </p:set>
                                    <p:animEffect transition="in" filter="fade">
                                      <p:cBhvr>
                                        <p:cTn id="25" dur="1000"/>
                                        <p:tgtEl>
                                          <p:spTgt spid="13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5">
                                            <p:txEl>
                                              <p:pRg st="3" end="3"/>
                                            </p:txEl>
                                          </p:spTgt>
                                        </p:tgtEl>
                                        <p:attrNameLst>
                                          <p:attrName>style.visibility</p:attrName>
                                        </p:attrNameLst>
                                      </p:cBhvr>
                                      <p:to>
                                        <p:strVal val="visible"/>
                                      </p:to>
                                    </p:set>
                                    <p:animEffect transition="in" filter="fade">
                                      <p:cBhvr>
                                        <p:cTn id="30" dur="1000"/>
                                        <p:tgtEl>
                                          <p:spTgt spid="13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5">
                                            <p:txEl>
                                              <p:pRg st="4" end="4"/>
                                            </p:txEl>
                                          </p:spTgt>
                                        </p:tgtEl>
                                        <p:attrNameLst>
                                          <p:attrName>style.visibility</p:attrName>
                                        </p:attrNameLst>
                                      </p:cBhvr>
                                      <p:to>
                                        <p:strVal val="visible"/>
                                      </p:to>
                                    </p:set>
                                    <p:animEffect transition="in" filter="fade">
                                      <p:cBhvr>
                                        <p:cTn id="35" dur="1000"/>
                                        <p:tgtEl>
                                          <p:spTgt spid="13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5">
                                            <p:txEl>
                                              <p:pRg st="5" end="5"/>
                                            </p:txEl>
                                          </p:spTgt>
                                        </p:tgtEl>
                                        <p:attrNameLst>
                                          <p:attrName>style.visibility</p:attrName>
                                        </p:attrNameLst>
                                      </p:cBhvr>
                                      <p:to>
                                        <p:strVal val="visible"/>
                                      </p:to>
                                    </p:set>
                                    <p:animEffect transition="in" filter="fade">
                                      <p:cBhvr>
                                        <p:cTn id="40" dur="1000"/>
                                        <p:tgtEl>
                                          <p:spTgt spid="13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7">
                                            <p:txEl>
                                              <p:pRg st="0" end="0"/>
                                            </p:txEl>
                                          </p:spTgt>
                                        </p:tgtEl>
                                        <p:attrNameLst>
                                          <p:attrName>style.visibility</p:attrName>
                                        </p:attrNameLst>
                                      </p:cBhvr>
                                      <p:to>
                                        <p:strVal val="visible"/>
                                      </p:to>
                                    </p:set>
                                    <p:animEffect transition="in" filter="fade">
                                      <p:cBhvr>
                                        <p:cTn id="45" dur="1000"/>
                                        <p:tgtEl>
                                          <p:spTgt spid="13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7">
                                            <p:txEl>
                                              <p:pRg st="1" end="1"/>
                                            </p:txEl>
                                          </p:spTgt>
                                        </p:tgtEl>
                                        <p:attrNameLst>
                                          <p:attrName>style.visibility</p:attrName>
                                        </p:attrNameLst>
                                      </p:cBhvr>
                                      <p:to>
                                        <p:strVal val="visible"/>
                                      </p:to>
                                    </p:set>
                                    <p:animEffect transition="in" filter="fade">
                                      <p:cBhvr>
                                        <p:cTn id="50" dur="1000"/>
                                        <p:tgtEl>
                                          <p:spTgt spid="13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7">
                                            <p:txEl>
                                              <p:pRg st="2" end="2"/>
                                            </p:txEl>
                                          </p:spTgt>
                                        </p:tgtEl>
                                        <p:attrNameLst>
                                          <p:attrName>style.visibility</p:attrName>
                                        </p:attrNameLst>
                                      </p:cBhvr>
                                      <p:to>
                                        <p:strVal val="visible"/>
                                      </p:to>
                                    </p:set>
                                    <p:animEffect transition="in" filter="fade">
                                      <p:cBhvr>
                                        <p:cTn id="55" dur="1000"/>
                                        <p:tgtEl>
                                          <p:spTgt spid="137">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37">
                                            <p:txEl>
                                              <p:pRg st="3" end="3"/>
                                            </p:txEl>
                                          </p:spTgt>
                                        </p:tgtEl>
                                        <p:attrNameLst>
                                          <p:attrName>style.visibility</p:attrName>
                                        </p:attrNameLst>
                                      </p:cBhvr>
                                      <p:to>
                                        <p:strVal val="visible"/>
                                      </p:to>
                                    </p:set>
                                    <p:animEffect transition="in" filter="fade">
                                      <p:cBhvr>
                                        <p:cTn id="60" dur="1000"/>
                                        <p:tgtEl>
                                          <p:spTgt spid="137">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7">
                                            <p:txEl>
                                              <p:pRg st="4" end="4"/>
                                            </p:txEl>
                                          </p:spTgt>
                                        </p:tgtEl>
                                        <p:attrNameLst>
                                          <p:attrName>style.visibility</p:attrName>
                                        </p:attrNameLst>
                                      </p:cBhvr>
                                      <p:to>
                                        <p:strVal val="visible"/>
                                      </p:to>
                                    </p:set>
                                    <p:animEffect transition="in" filter="fade">
                                      <p:cBhvr>
                                        <p:cTn id="65" dur="1000"/>
                                        <p:tgtEl>
                                          <p:spTgt spid="1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p:nvPr/>
        </p:nvSpPr>
        <p:spPr>
          <a:xfrm rot="320">
            <a:off x="-583025" y="300"/>
            <a:ext cx="6444900" cy="798000"/>
          </a:xfrm>
          <a:prstGeom prst="round2DiagRect">
            <a:avLst>
              <a:gd name="adj1" fmla="val 49117"/>
              <a:gd name="adj2" fmla="val 0"/>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44" name="Google Shape;144;p18"/>
          <p:cNvSpPr txBox="1">
            <a:spLocks noGrp="1"/>
          </p:cNvSpPr>
          <p:nvPr>
            <p:ph type="title"/>
          </p:nvPr>
        </p:nvSpPr>
        <p:spPr>
          <a:xfrm>
            <a:off x="80850" y="-29397"/>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sz="3200">
                <a:solidFill>
                  <a:schemeClr val="lt1"/>
                </a:solidFill>
                <a:latin typeface="Lexend Light"/>
                <a:ea typeface="Lexend Light"/>
                <a:cs typeface="Lexend Light"/>
                <a:sym typeface="Lexend Light"/>
              </a:rPr>
              <a:t>Questions</a:t>
            </a:r>
            <a:endParaRPr sz="3200">
              <a:solidFill>
                <a:schemeClr val="lt1"/>
              </a:solidFill>
              <a:latin typeface="Lexend Light"/>
              <a:ea typeface="Lexend Light"/>
              <a:cs typeface="Lexend Light"/>
              <a:sym typeface="Lexend Light"/>
            </a:endParaRPr>
          </a:p>
        </p:txBody>
      </p:sp>
      <p:sp>
        <p:nvSpPr>
          <p:cNvPr id="145" name="Google Shape;145;p18"/>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a:solidFill>
                  <a:schemeClr val="lt1"/>
                </a:solidFill>
                <a:latin typeface="Lexend Light"/>
                <a:ea typeface="Lexend Light"/>
                <a:cs typeface="Lexend Light"/>
                <a:sym typeface="Lexend Light"/>
              </a:rPr>
              <a:t>Focus </a:t>
            </a:r>
            <a:endParaRPr sz="200"/>
          </a:p>
        </p:txBody>
      </p:sp>
      <p:grpSp>
        <p:nvGrpSpPr>
          <p:cNvPr id="146" name="Google Shape;146;p18"/>
          <p:cNvGrpSpPr/>
          <p:nvPr/>
        </p:nvGrpSpPr>
        <p:grpSpPr>
          <a:xfrm>
            <a:off x="0" y="4650300"/>
            <a:ext cx="9144000" cy="493200"/>
            <a:chOff x="0" y="4650300"/>
            <a:chExt cx="9144000" cy="493200"/>
          </a:xfrm>
        </p:grpSpPr>
        <p:sp>
          <p:nvSpPr>
            <p:cNvPr id="147" name="Google Shape;147;p18"/>
            <p:cNvSpPr/>
            <p:nvPr/>
          </p:nvSpPr>
          <p:spPr>
            <a:xfrm>
              <a:off x="0" y="4650300"/>
              <a:ext cx="9144000" cy="493200"/>
            </a:xfrm>
            <a:prstGeom prst="rect">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48" name="Google Shape;148;p18"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149" name="Google Shape;149;p18"/>
          <p:cNvSpPr/>
          <p:nvPr/>
        </p:nvSpPr>
        <p:spPr>
          <a:xfrm rot="342">
            <a:off x="1552050" y="1320575"/>
            <a:ext cx="6039900" cy="2914800"/>
          </a:xfrm>
          <a:prstGeom prst="round2DiagRect">
            <a:avLst>
              <a:gd name="adj1" fmla="val 49117"/>
              <a:gd name="adj2" fmla="val 0"/>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700">
              <a:solidFill>
                <a:schemeClr val="lt1"/>
              </a:solidFill>
              <a:latin typeface="Lexend"/>
              <a:ea typeface="Lexend"/>
              <a:cs typeface="Lexend"/>
              <a:sym typeface="Lexend"/>
            </a:endParaRPr>
          </a:p>
          <a:p>
            <a:pPr marL="0" lvl="0" indent="0" algn="ctr" rtl="0">
              <a:spcBef>
                <a:spcPts val="0"/>
              </a:spcBef>
              <a:spcAft>
                <a:spcPts val="0"/>
              </a:spcAft>
              <a:buNone/>
            </a:pPr>
            <a:endParaRPr>
              <a:latin typeface="Calibri"/>
              <a:ea typeface="Calibri"/>
              <a:cs typeface="Calibri"/>
              <a:sym typeface="Calibri"/>
            </a:endParaRPr>
          </a:p>
        </p:txBody>
      </p:sp>
      <p:sp>
        <p:nvSpPr>
          <p:cNvPr id="150" name="Google Shape;150;p18"/>
          <p:cNvSpPr txBox="1"/>
          <p:nvPr/>
        </p:nvSpPr>
        <p:spPr>
          <a:xfrm>
            <a:off x="0" y="4650300"/>
            <a:ext cx="1957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latin typeface="Lexend Light"/>
                <a:ea typeface="Lexend Light"/>
                <a:cs typeface="Lexend Light"/>
                <a:sym typeface="Lexend Light"/>
              </a:rPr>
              <a:t>Notes</a:t>
            </a:r>
            <a:endParaRPr sz="200"/>
          </a:p>
        </p:txBody>
      </p:sp>
      <p:sp>
        <p:nvSpPr>
          <p:cNvPr id="151" name="Google Shape;151;p18"/>
          <p:cNvSpPr txBox="1"/>
          <p:nvPr/>
        </p:nvSpPr>
        <p:spPr>
          <a:xfrm>
            <a:off x="1957800" y="1908275"/>
            <a:ext cx="4910400" cy="173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lt1"/>
                </a:solidFill>
                <a:latin typeface="Lexend"/>
                <a:ea typeface="Lexend"/>
                <a:cs typeface="Lexend"/>
                <a:sym typeface="Lexend"/>
              </a:rPr>
              <a:t>How do you prefer to take notes?</a:t>
            </a:r>
            <a:endParaRPr sz="2500">
              <a:solidFill>
                <a:schemeClr val="lt1"/>
              </a:solidFill>
              <a:latin typeface="Lexend"/>
              <a:ea typeface="Lexend"/>
              <a:cs typeface="Lexend"/>
              <a:sym typeface="Lexend"/>
            </a:endParaRPr>
          </a:p>
          <a:p>
            <a:pPr marL="0" lvl="0" indent="0" algn="l" rtl="0">
              <a:spcBef>
                <a:spcPts val="0"/>
              </a:spcBef>
              <a:spcAft>
                <a:spcPts val="0"/>
              </a:spcAft>
              <a:buNone/>
            </a:pPr>
            <a:r>
              <a:rPr lang="en" sz="1900">
                <a:solidFill>
                  <a:schemeClr val="lt1"/>
                </a:solidFill>
                <a:latin typeface="Lexend"/>
                <a:ea typeface="Lexend"/>
                <a:cs typeface="Lexend"/>
                <a:sym typeface="Lexend"/>
              </a:rPr>
              <a:t>(paper and pen or digital)</a:t>
            </a:r>
            <a:endParaRPr sz="1900">
              <a:solidFill>
                <a:schemeClr val="lt1"/>
              </a:solidFill>
              <a:latin typeface="Lexend"/>
              <a:ea typeface="Lexend"/>
              <a:cs typeface="Lexend"/>
              <a:sym typeface="Lexend"/>
            </a:endParaRPr>
          </a:p>
          <a:p>
            <a:pPr marL="0" lvl="0" indent="0" algn="l" rtl="0">
              <a:spcBef>
                <a:spcPts val="0"/>
              </a:spcBef>
              <a:spcAft>
                <a:spcPts val="0"/>
              </a:spcAft>
              <a:buNone/>
            </a:pPr>
            <a:endParaRPr sz="1900">
              <a:solidFill>
                <a:schemeClr val="lt1"/>
              </a:solidFill>
              <a:latin typeface="Lexend"/>
              <a:ea typeface="Lexend"/>
              <a:cs typeface="Lexend"/>
              <a:sym typeface="Lexend"/>
            </a:endParaRPr>
          </a:p>
          <a:p>
            <a:pPr marL="0" lvl="0" indent="0" algn="l" rtl="0">
              <a:spcBef>
                <a:spcPts val="0"/>
              </a:spcBef>
              <a:spcAft>
                <a:spcPts val="0"/>
              </a:spcAft>
              <a:buNone/>
            </a:pPr>
            <a:r>
              <a:rPr lang="en" sz="1900">
                <a:solidFill>
                  <a:schemeClr val="lt1"/>
                </a:solidFill>
                <a:latin typeface="Lexend"/>
                <a:ea typeface="Lexend"/>
                <a:cs typeface="Lexend"/>
                <a:sym typeface="Lexend"/>
              </a:rPr>
              <a:t>Talk to a friend and discuss the pros and cons of the different methods.</a:t>
            </a:r>
            <a:endParaRPr sz="1900">
              <a:solidFill>
                <a:schemeClr val="lt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p:nvPr/>
        </p:nvSpPr>
        <p:spPr>
          <a:xfrm rot="375">
            <a:off x="-2520650" y="450"/>
            <a:ext cx="8258100" cy="798000"/>
          </a:xfrm>
          <a:prstGeom prst="round2DiagRect">
            <a:avLst>
              <a:gd name="adj1" fmla="val 49117"/>
              <a:gd name="adj2" fmla="val 0"/>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7" name="Google Shape;157;p19"/>
          <p:cNvSpPr txBox="1"/>
          <p:nvPr/>
        </p:nvSpPr>
        <p:spPr>
          <a:xfrm>
            <a:off x="347250" y="30175"/>
            <a:ext cx="6759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solidFill>
                  <a:schemeClr val="lt1"/>
                </a:solidFill>
                <a:latin typeface="Lexend Light"/>
                <a:ea typeface="Lexend Light"/>
                <a:cs typeface="Lexend Light"/>
                <a:sym typeface="Lexend Light"/>
              </a:rPr>
              <a:t>Take smart notes</a:t>
            </a:r>
            <a:endParaRPr sz="3200">
              <a:solidFill>
                <a:schemeClr val="lt1"/>
              </a:solidFill>
              <a:latin typeface="Lexend Light"/>
              <a:ea typeface="Lexend Light"/>
              <a:cs typeface="Lexend Light"/>
              <a:sym typeface="Lexend Light"/>
            </a:endParaRPr>
          </a:p>
        </p:txBody>
      </p:sp>
      <p:sp>
        <p:nvSpPr>
          <p:cNvPr id="158" name="Google Shape;158;p19"/>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a:solidFill>
                  <a:schemeClr val="lt1"/>
                </a:solidFill>
                <a:latin typeface="Lexend Light"/>
                <a:ea typeface="Lexend Light"/>
                <a:cs typeface="Lexend Light"/>
                <a:sym typeface="Lexend Light"/>
              </a:rPr>
              <a:t>Focus </a:t>
            </a:r>
            <a:endParaRPr sz="200"/>
          </a:p>
        </p:txBody>
      </p:sp>
      <p:grpSp>
        <p:nvGrpSpPr>
          <p:cNvPr id="159" name="Google Shape;159;p19"/>
          <p:cNvGrpSpPr/>
          <p:nvPr/>
        </p:nvGrpSpPr>
        <p:grpSpPr>
          <a:xfrm>
            <a:off x="0" y="4650300"/>
            <a:ext cx="9144000" cy="493200"/>
            <a:chOff x="0" y="4650300"/>
            <a:chExt cx="9144000" cy="493200"/>
          </a:xfrm>
        </p:grpSpPr>
        <p:sp>
          <p:nvSpPr>
            <p:cNvPr id="160" name="Google Shape;160;p19"/>
            <p:cNvSpPr/>
            <p:nvPr/>
          </p:nvSpPr>
          <p:spPr>
            <a:xfrm>
              <a:off x="0" y="4650300"/>
              <a:ext cx="9144000" cy="493200"/>
            </a:xfrm>
            <a:prstGeom prst="rect">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61" name="Google Shape;161;p19"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162" name="Google Shape;162;p19"/>
          <p:cNvSpPr txBox="1"/>
          <p:nvPr/>
        </p:nvSpPr>
        <p:spPr>
          <a:xfrm>
            <a:off x="0" y="4650300"/>
            <a:ext cx="2028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a:solidFill>
                  <a:schemeClr val="lt1"/>
                </a:solidFill>
                <a:latin typeface="Lexend Light"/>
                <a:ea typeface="Lexend Light"/>
                <a:cs typeface="Lexend Light"/>
                <a:sym typeface="Lexend Light"/>
              </a:rPr>
              <a:t>Notes</a:t>
            </a:r>
            <a:endParaRPr sz="200"/>
          </a:p>
        </p:txBody>
      </p:sp>
      <p:sp>
        <p:nvSpPr>
          <p:cNvPr id="163" name="Google Shape;163;p19"/>
          <p:cNvSpPr txBox="1"/>
          <p:nvPr/>
        </p:nvSpPr>
        <p:spPr>
          <a:xfrm>
            <a:off x="-15000" y="4242700"/>
            <a:ext cx="5188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Lexend"/>
                <a:ea typeface="Lexend"/>
                <a:cs typeface="Lexend"/>
                <a:sym typeface="Lexend"/>
              </a:rPr>
              <a:t>Film: 1 min 28 sec</a:t>
            </a:r>
            <a:endParaRPr sz="1200">
              <a:solidFill>
                <a:schemeClr val="dk1"/>
              </a:solidFill>
              <a:latin typeface="Lexend"/>
              <a:ea typeface="Lexend"/>
              <a:cs typeface="Lexend"/>
              <a:sym typeface="Lexend"/>
            </a:endParaRPr>
          </a:p>
        </p:txBody>
      </p:sp>
      <p:pic>
        <p:nvPicPr>
          <p:cNvPr id="164" name="Google Shape;164;p19" descr="Notes help you remember what is said in class and what you read as you study. But there is no one right way to take notes. Try out what suits you best and you are guaranteed to benefit from it!&#10;&#10;ORKA PLUGGA is an initiative on study techniques from UR. Here you will find tips on strategies and methods that will help you train your memory, simplify reading, troubleshoot maths and understand the grading criteria. Here you will also find tips on different study habits that make it easier to get started and plan the time when you are going to study.&#10;&#10;Many of the tips can be used in several subjects, both inside and outside of school, so try it out and see which ones you like best. And remember – it's not about talent, it's about finding good strategies that suit you!&#10;&#10;https://www.instagram.com/orkaplugga/&#10;&#10;https://www.tiktok.com/@orkaplugga_official?is_from_webapp=1&amp;sender_device=pc" title="Anteckna smart - så får du ut mer av lektionen">
            <a:hlinkClick r:id="rId4"/>
          </p:cNvPr>
          <p:cNvPicPr preferRelativeResize="0"/>
          <p:nvPr/>
        </p:nvPicPr>
        <p:blipFill>
          <a:blip r:embed="rId5">
            <a:alphaModFix/>
          </a:blip>
          <a:stretch>
            <a:fillRect/>
          </a:stretch>
        </p:blipFill>
        <p:spPr>
          <a:xfrm>
            <a:off x="1571250" y="883838"/>
            <a:ext cx="6001489" cy="3375837"/>
          </a:xfrm>
          <a:prstGeom prst="rect">
            <a:avLst/>
          </a:prstGeom>
          <a:noFill/>
          <a:ln>
            <a:noFill/>
          </a:ln>
        </p:spPr>
      </p:pic>
      <p:sp>
        <p:nvSpPr>
          <p:cNvPr id="165" name="Google Shape;165;p19"/>
          <p:cNvSpPr txBox="1"/>
          <p:nvPr/>
        </p:nvSpPr>
        <p:spPr>
          <a:xfrm>
            <a:off x="3848800" y="4727250"/>
            <a:ext cx="3895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lt1"/>
                </a:solidFill>
                <a:latin typeface="Lexend Light"/>
                <a:ea typeface="Lexend Light"/>
                <a:cs typeface="Lexend Light"/>
                <a:sym typeface="Lexend Light"/>
              </a:rPr>
              <a:t>Link to video: </a:t>
            </a:r>
            <a:r>
              <a:rPr lang="en" sz="1000" u="sng">
                <a:solidFill>
                  <a:schemeClr val="hlink"/>
                </a:solidFill>
                <a:latin typeface="Lexend Light"/>
                <a:ea typeface="Lexend Light"/>
                <a:cs typeface="Lexend Light"/>
                <a:sym typeface="Lexend Light"/>
                <a:hlinkClick r:id="rId6"/>
              </a:rPr>
              <a:t>Take smart notes - how to get more out of the</a:t>
            </a:r>
            <a:r>
              <a:rPr lang="en" sz="1000">
                <a:latin typeface="Lexend Light"/>
                <a:ea typeface="Lexend Light"/>
                <a:cs typeface="Lexend Light"/>
                <a:sym typeface="Lexend Light"/>
              </a:rPr>
              <a:t>  lesson</a:t>
            </a:r>
            <a:endParaRPr sz="1000">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p:nvPr/>
        </p:nvSpPr>
        <p:spPr>
          <a:xfrm rot="375">
            <a:off x="-2520650" y="450"/>
            <a:ext cx="8258100" cy="798000"/>
          </a:xfrm>
          <a:prstGeom prst="round2DiagRect">
            <a:avLst>
              <a:gd name="adj1" fmla="val 49117"/>
              <a:gd name="adj2" fmla="val 0"/>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1" name="Google Shape;171;p20"/>
          <p:cNvSpPr txBox="1"/>
          <p:nvPr/>
        </p:nvSpPr>
        <p:spPr>
          <a:xfrm>
            <a:off x="347250" y="30175"/>
            <a:ext cx="6759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solidFill>
                  <a:schemeClr val="lt1"/>
                </a:solidFill>
                <a:latin typeface="Lexend Light"/>
                <a:ea typeface="Lexend Light"/>
                <a:cs typeface="Lexend Light"/>
                <a:sym typeface="Lexend Light"/>
              </a:rPr>
              <a:t>Take smart notes</a:t>
            </a:r>
            <a:endParaRPr sz="3200">
              <a:solidFill>
                <a:schemeClr val="lt1"/>
              </a:solidFill>
              <a:latin typeface="Lexend Light"/>
              <a:ea typeface="Lexend Light"/>
              <a:cs typeface="Lexend Light"/>
              <a:sym typeface="Lexend Light"/>
            </a:endParaRPr>
          </a:p>
        </p:txBody>
      </p:sp>
      <p:sp>
        <p:nvSpPr>
          <p:cNvPr id="172" name="Google Shape;172;p20"/>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a:solidFill>
                  <a:schemeClr val="lt1"/>
                </a:solidFill>
                <a:latin typeface="Lexend Light"/>
                <a:ea typeface="Lexend Light"/>
                <a:cs typeface="Lexend Light"/>
                <a:sym typeface="Lexend Light"/>
              </a:rPr>
              <a:t>Focus </a:t>
            </a:r>
            <a:endParaRPr sz="200"/>
          </a:p>
        </p:txBody>
      </p:sp>
      <p:grpSp>
        <p:nvGrpSpPr>
          <p:cNvPr id="173" name="Google Shape;173;p20"/>
          <p:cNvGrpSpPr/>
          <p:nvPr/>
        </p:nvGrpSpPr>
        <p:grpSpPr>
          <a:xfrm>
            <a:off x="0" y="4650300"/>
            <a:ext cx="9144000" cy="493200"/>
            <a:chOff x="0" y="4650300"/>
            <a:chExt cx="9144000" cy="493200"/>
          </a:xfrm>
        </p:grpSpPr>
        <p:sp>
          <p:nvSpPr>
            <p:cNvPr id="174" name="Google Shape;174;p20"/>
            <p:cNvSpPr/>
            <p:nvPr/>
          </p:nvSpPr>
          <p:spPr>
            <a:xfrm>
              <a:off x="0" y="4650300"/>
              <a:ext cx="9144000" cy="493200"/>
            </a:xfrm>
            <a:prstGeom prst="rect">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75" name="Google Shape;175;p20"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176" name="Google Shape;176;p20"/>
          <p:cNvSpPr txBox="1"/>
          <p:nvPr/>
        </p:nvSpPr>
        <p:spPr>
          <a:xfrm>
            <a:off x="0" y="4650300"/>
            <a:ext cx="2028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a:solidFill>
                  <a:schemeClr val="lt1"/>
                </a:solidFill>
                <a:latin typeface="Lexend Light"/>
                <a:ea typeface="Lexend Light"/>
                <a:cs typeface="Lexend Light"/>
                <a:sym typeface="Lexend Light"/>
              </a:rPr>
              <a:t>Notes</a:t>
            </a:r>
            <a:endParaRPr sz="200"/>
          </a:p>
        </p:txBody>
      </p:sp>
      <p:sp>
        <p:nvSpPr>
          <p:cNvPr id="177" name="Google Shape;177;p20"/>
          <p:cNvSpPr txBox="1">
            <a:spLocks noGrp="1"/>
          </p:cNvSpPr>
          <p:nvPr>
            <p:ph type="body" idx="4294967295"/>
          </p:nvPr>
        </p:nvSpPr>
        <p:spPr>
          <a:xfrm>
            <a:off x="603150" y="1463800"/>
            <a:ext cx="5793600" cy="248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430">
                <a:latin typeface="Lexend Light"/>
                <a:ea typeface="Lexend Light"/>
                <a:cs typeface="Lexend Light"/>
                <a:sym typeface="Lexend Light"/>
              </a:rPr>
              <a:t>Take smart notes</a:t>
            </a: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Char char="•"/>
            </a:pPr>
            <a:r>
              <a:rPr lang="en" sz="1430">
                <a:latin typeface="Lexend Light"/>
                <a:ea typeface="Lexend Light"/>
                <a:cs typeface="Lexend Light"/>
                <a:sym typeface="Lexend Light"/>
              </a:rPr>
              <a:t>Write summaries after each longer paragraph</a:t>
            </a: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Char char="•"/>
            </a:pPr>
            <a:r>
              <a:rPr lang="en" sz="1430">
                <a:latin typeface="Lexend Light"/>
                <a:ea typeface="Lexend Light"/>
                <a:cs typeface="Lexend Light"/>
                <a:sym typeface="Lexend Light"/>
              </a:rPr>
              <a:t>Go through the notes after class/study time</a:t>
            </a: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Char char="•"/>
            </a:pPr>
            <a:r>
              <a:rPr lang="en" sz="1430">
                <a:latin typeface="Lexend Light"/>
                <a:ea typeface="Lexend Light"/>
                <a:cs typeface="Lexend Light"/>
                <a:sym typeface="Lexend Light"/>
              </a:rPr>
              <a:t>Write down your notes</a:t>
            </a:r>
            <a:endParaRPr sz="1430">
              <a:latin typeface="Lexend Light"/>
              <a:ea typeface="Lexend Light"/>
              <a:cs typeface="Lexend Light"/>
              <a:sym typeface="Lexend Light"/>
            </a:endParaRPr>
          </a:p>
          <a:p>
            <a:pPr marL="0" lvl="0" indent="0" algn="l" rtl="0">
              <a:spcBef>
                <a:spcPts val="0"/>
              </a:spcBef>
              <a:spcAft>
                <a:spcPts val="0"/>
              </a:spcAft>
              <a:buNone/>
            </a:pP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Char char="•"/>
            </a:pPr>
            <a:r>
              <a:rPr lang="en" sz="1430">
                <a:latin typeface="Lexend Light"/>
                <a:ea typeface="Lexend Light"/>
                <a:cs typeface="Lexend Light"/>
                <a:sym typeface="Lexend Light"/>
              </a:rPr>
              <a:t>Find your own way to take notes!</a:t>
            </a:r>
            <a:endParaRPr sz="1430">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Effect transition="in" filter="fade">
                                      <p:cBhvr>
                                        <p:cTn id="7" dur="1"/>
                                        <p:tgtEl>
                                          <p:spTgt spid="1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xEl>
                                              <p:pRg st="1" end="1"/>
                                            </p:txEl>
                                          </p:spTgt>
                                        </p:tgtEl>
                                        <p:attrNameLst>
                                          <p:attrName>style.visibility</p:attrName>
                                        </p:attrNameLst>
                                      </p:cBhvr>
                                      <p:to>
                                        <p:strVal val="visible"/>
                                      </p:to>
                                    </p:set>
                                    <p:animEffect transition="in" filter="fade">
                                      <p:cBhvr>
                                        <p:cTn id="12" dur="1"/>
                                        <p:tgtEl>
                                          <p:spTgt spid="1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7">
                                            <p:txEl>
                                              <p:pRg st="2" end="2"/>
                                            </p:txEl>
                                          </p:spTgt>
                                        </p:tgtEl>
                                        <p:attrNameLst>
                                          <p:attrName>style.visibility</p:attrName>
                                        </p:attrNameLst>
                                      </p:cBhvr>
                                      <p:to>
                                        <p:strVal val="visible"/>
                                      </p:to>
                                    </p:set>
                                    <p:animEffect transition="in" filter="fade">
                                      <p:cBhvr>
                                        <p:cTn id="17" dur="1"/>
                                        <p:tgtEl>
                                          <p:spTgt spid="1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7">
                                            <p:txEl>
                                              <p:pRg st="3" end="3"/>
                                            </p:txEl>
                                          </p:spTgt>
                                        </p:tgtEl>
                                        <p:attrNameLst>
                                          <p:attrName>style.visibility</p:attrName>
                                        </p:attrNameLst>
                                      </p:cBhvr>
                                      <p:to>
                                        <p:strVal val="visible"/>
                                      </p:to>
                                    </p:set>
                                    <p:animEffect transition="in" filter="fade">
                                      <p:cBhvr>
                                        <p:cTn id="22" dur="1"/>
                                        <p:tgtEl>
                                          <p:spTgt spid="1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7">
                                            <p:txEl>
                                              <p:pRg st="4" end="4"/>
                                            </p:txEl>
                                          </p:spTgt>
                                        </p:tgtEl>
                                        <p:attrNameLst>
                                          <p:attrName>style.visibility</p:attrName>
                                        </p:attrNameLst>
                                      </p:cBhvr>
                                      <p:to>
                                        <p:strVal val="visible"/>
                                      </p:to>
                                    </p:set>
                                    <p:animEffect transition="in" filter="fade">
                                      <p:cBhvr>
                                        <p:cTn id="27" dur="1"/>
                                        <p:tgtEl>
                                          <p:spTgt spid="1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7">
                                            <p:txEl>
                                              <p:pRg st="5" end="5"/>
                                            </p:txEl>
                                          </p:spTgt>
                                        </p:tgtEl>
                                        <p:attrNameLst>
                                          <p:attrName>style.visibility</p:attrName>
                                        </p:attrNameLst>
                                      </p:cBhvr>
                                      <p:to>
                                        <p:strVal val="visible"/>
                                      </p:to>
                                    </p:set>
                                    <p:animEffect transition="in" filter="fade">
                                      <p:cBhvr>
                                        <p:cTn id="32" dur="1"/>
                                        <p:tgtEl>
                                          <p:spTgt spid="17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1"/>
          <p:cNvSpPr/>
          <p:nvPr/>
        </p:nvSpPr>
        <p:spPr>
          <a:xfrm rot="409">
            <a:off x="1846250" y="608125"/>
            <a:ext cx="5038500" cy="2914800"/>
          </a:xfrm>
          <a:prstGeom prst="round2DiagRect">
            <a:avLst>
              <a:gd name="adj1" fmla="val 49117"/>
              <a:gd name="adj2" fmla="val 0"/>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3" name="Google Shape;183;p21"/>
          <p:cNvSpPr txBox="1">
            <a:spLocks noGrp="1"/>
          </p:cNvSpPr>
          <p:nvPr>
            <p:ph type="title"/>
          </p:nvPr>
        </p:nvSpPr>
        <p:spPr>
          <a:xfrm>
            <a:off x="1891550" y="1574250"/>
            <a:ext cx="5038500" cy="798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3200">
                <a:solidFill>
                  <a:schemeClr val="lt1"/>
                </a:solidFill>
                <a:latin typeface="Lexend Light"/>
                <a:ea typeface="Lexend Light"/>
                <a:cs typeface="Lexend Light"/>
                <a:sym typeface="Lexend Light"/>
              </a:rPr>
              <a:t>The Cornell Method</a:t>
            </a:r>
            <a:endParaRPr sz="3200">
              <a:solidFill>
                <a:schemeClr val="lt1"/>
              </a:solidFill>
              <a:latin typeface="Lexend Light"/>
              <a:ea typeface="Lexend Light"/>
              <a:cs typeface="Lexend Light"/>
              <a:sym typeface="Lexend Light"/>
            </a:endParaRPr>
          </a:p>
        </p:txBody>
      </p:sp>
      <p:sp>
        <p:nvSpPr>
          <p:cNvPr id="184" name="Google Shape;184;p21"/>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a:solidFill>
                  <a:schemeClr val="lt1"/>
                </a:solidFill>
                <a:latin typeface="Lexend Light"/>
                <a:ea typeface="Lexend Light"/>
                <a:cs typeface="Lexend Light"/>
                <a:sym typeface="Lexend Light"/>
              </a:rPr>
              <a:t>Focus </a:t>
            </a:r>
            <a:endParaRPr sz="200"/>
          </a:p>
        </p:txBody>
      </p:sp>
      <p:grpSp>
        <p:nvGrpSpPr>
          <p:cNvPr id="185" name="Google Shape;185;p21"/>
          <p:cNvGrpSpPr/>
          <p:nvPr/>
        </p:nvGrpSpPr>
        <p:grpSpPr>
          <a:xfrm>
            <a:off x="0" y="4650300"/>
            <a:ext cx="9144000" cy="493200"/>
            <a:chOff x="0" y="4650300"/>
            <a:chExt cx="9144000" cy="493200"/>
          </a:xfrm>
        </p:grpSpPr>
        <p:sp>
          <p:nvSpPr>
            <p:cNvPr id="186" name="Google Shape;186;p21"/>
            <p:cNvSpPr/>
            <p:nvPr/>
          </p:nvSpPr>
          <p:spPr>
            <a:xfrm>
              <a:off x="0" y="4650300"/>
              <a:ext cx="9144000" cy="493200"/>
            </a:xfrm>
            <a:prstGeom prst="rect">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87" name="Google Shape;187;p21"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188" name="Google Shape;188;p21"/>
          <p:cNvSpPr txBox="1"/>
          <p:nvPr/>
        </p:nvSpPr>
        <p:spPr>
          <a:xfrm>
            <a:off x="0" y="4650300"/>
            <a:ext cx="1934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latin typeface="Lexend Light"/>
                <a:ea typeface="Lexend Light"/>
                <a:cs typeface="Lexend Light"/>
                <a:sym typeface="Lexend Light"/>
              </a:rPr>
              <a:t>Notes</a:t>
            </a:r>
            <a:endParaRPr sz="200"/>
          </a:p>
        </p:txBody>
      </p:sp>
      <p:pic>
        <p:nvPicPr>
          <p:cNvPr id="189" name="Google Shape;189;p21" title="tableofcontent.png"/>
          <p:cNvPicPr preferRelativeResize="0"/>
          <p:nvPr/>
        </p:nvPicPr>
        <p:blipFill>
          <a:blip r:embed="rId4">
            <a:alphaModFix/>
          </a:blip>
          <a:stretch>
            <a:fillRect/>
          </a:stretch>
        </p:blipFill>
        <p:spPr>
          <a:xfrm rot="518619">
            <a:off x="5912900" y="1433000"/>
            <a:ext cx="1954450" cy="1954450"/>
          </a:xfrm>
          <a:prstGeom prst="rect">
            <a:avLst/>
          </a:prstGeom>
          <a:noFill/>
          <a:ln>
            <a:noFill/>
          </a:ln>
        </p:spPr>
      </p:pic>
      <p:pic>
        <p:nvPicPr>
          <p:cNvPr id="190" name="Google Shape;190;p21" title="readmode-green.png"/>
          <p:cNvPicPr preferRelativeResize="0"/>
          <p:nvPr/>
        </p:nvPicPr>
        <p:blipFill>
          <a:blip r:embed="rId5">
            <a:alphaModFix/>
          </a:blip>
          <a:stretch>
            <a:fillRect/>
          </a:stretch>
        </p:blipFill>
        <p:spPr>
          <a:xfrm>
            <a:off x="6215600" y="2079863"/>
            <a:ext cx="2152975" cy="2152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p:nvPr/>
        </p:nvSpPr>
        <p:spPr>
          <a:xfrm rot="345">
            <a:off x="603150" y="346200"/>
            <a:ext cx="5979600" cy="798000"/>
          </a:xfrm>
          <a:prstGeom prst="round2DiagRect">
            <a:avLst>
              <a:gd name="adj1" fmla="val 49117"/>
              <a:gd name="adj2" fmla="val 0"/>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6" name="Google Shape;196;p22"/>
          <p:cNvSpPr txBox="1">
            <a:spLocks noGrp="1"/>
          </p:cNvSpPr>
          <p:nvPr>
            <p:ph type="title"/>
          </p:nvPr>
        </p:nvSpPr>
        <p:spPr>
          <a:xfrm>
            <a:off x="603150" y="345900"/>
            <a:ext cx="5979600" cy="798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 sz="2600">
                <a:solidFill>
                  <a:schemeClr val="lt1"/>
                </a:solidFill>
                <a:latin typeface="Lexend"/>
                <a:ea typeface="Lexend"/>
                <a:cs typeface="Lexend"/>
                <a:sym typeface="Lexend"/>
              </a:rPr>
              <a:t>The Cornell Method</a:t>
            </a:r>
            <a:endParaRPr sz="2500">
              <a:solidFill>
                <a:schemeClr val="lt1"/>
              </a:solidFill>
              <a:latin typeface="Lexend"/>
              <a:ea typeface="Lexend"/>
              <a:cs typeface="Lexend"/>
              <a:sym typeface="Lexend"/>
            </a:endParaRPr>
          </a:p>
        </p:txBody>
      </p:sp>
      <p:sp>
        <p:nvSpPr>
          <p:cNvPr id="197" name="Google Shape;197;p22"/>
          <p:cNvSpPr txBox="1">
            <a:spLocks noGrp="1"/>
          </p:cNvSpPr>
          <p:nvPr>
            <p:ph type="body" idx="1"/>
          </p:nvPr>
        </p:nvSpPr>
        <p:spPr>
          <a:xfrm>
            <a:off x="603150" y="1463800"/>
            <a:ext cx="5793600" cy="2487000"/>
          </a:xfrm>
          <a:prstGeom prst="rect">
            <a:avLst/>
          </a:prstGeom>
          <a:noFill/>
          <a:ln>
            <a:noFill/>
          </a:ln>
        </p:spPr>
        <p:txBody>
          <a:bodyPr spcFirstLastPara="1" wrap="square" lIns="91425" tIns="45700" rIns="91425" bIns="45700" anchor="t" anchorCtr="0">
            <a:noAutofit/>
          </a:bodyPr>
          <a:lstStyle/>
          <a:p>
            <a:pPr marL="457200" lvl="0" indent="-319461" algn="l" rtl="0">
              <a:spcBef>
                <a:spcPts val="0"/>
              </a:spcBef>
              <a:spcAft>
                <a:spcPts val="0"/>
              </a:spcAft>
              <a:buSzPts val="1431"/>
              <a:buFont typeface="Lexend Light"/>
              <a:buChar char="●"/>
            </a:pPr>
            <a:r>
              <a:rPr lang="en" sz="1430">
                <a:latin typeface="Lexend Light"/>
                <a:ea typeface="Lexend Light"/>
                <a:cs typeface="Lexend Light"/>
                <a:sym typeface="Lexend Light"/>
              </a:rPr>
              <a:t>Annotation method</a:t>
            </a: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Char char="●"/>
            </a:pPr>
            <a:r>
              <a:rPr lang="en" sz="1430">
                <a:latin typeface="Lexend Light"/>
                <a:ea typeface="Lexend Light"/>
                <a:cs typeface="Lexend Light"/>
                <a:sym typeface="Lexend Light"/>
              </a:rPr>
              <a:t>Structured way of taking notes and organizing</a:t>
            </a:r>
            <a:endParaRPr sz="1430">
              <a:latin typeface="Lexend Light"/>
              <a:ea typeface="Lexend Light"/>
              <a:cs typeface="Lexend Light"/>
              <a:sym typeface="Lexend Light"/>
            </a:endParaRPr>
          </a:p>
          <a:p>
            <a:pPr marL="457200" lvl="0" indent="-319461" algn="l" rtl="0">
              <a:spcBef>
                <a:spcPts val="0"/>
              </a:spcBef>
              <a:spcAft>
                <a:spcPts val="0"/>
              </a:spcAft>
              <a:buSzPts val="1431"/>
              <a:buFont typeface="Lexend Light"/>
              <a:buChar char="●"/>
            </a:pPr>
            <a:r>
              <a:rPr lang="en" sz="1430">
                <a:latin typeface="Lexend Light"/>
                <a:ea typeface="Lexend Light"/>
                <a:cs typeface="Lexend Light"/>
                <a:sym typeface="Lexend Light"/>
              </a:rPr>
              <a:t>Focus and remember better</a:t>
            </a:r>
            <a:endParaRPr sz="1430">
              <a:latin typeface="Lexend Light"/>
              <a:ea typeface="Lexend Light"/>
              <a:cs typeface="Lexend Light"/>
              <a:sym typeface="Lexend Light"/>
            </a:endParaRPr>
          </a:p>
        </p:txBody>
      </p:sp>
      <p:sp>
        <p:nvSpPr>
          <p:cNvPr id="198" name="Google Shape;198;p22"/>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a:solidFill>
                  <a:schemeClr val="lt1"/>
                </a:solidFill>
                <a:latin typeface="Lexend Light"/>
                <a:ea typeface="Lexend Light"/>
                <a:cs typeface="Lexend Light"/>
                <a:sym typeface="Lexend Light"/>
              </a:rPr>
              <a:t>Focus </a:t>
            </a:r>
            <a:endParaRPr sz="200"/>
          </a:p>
        </p:txBody>
      </p:sp>
      <p:grpSp>
        <p:nvGrpSpPr>
          <p:cNvPr id="199" name="Google Shape;199;p22"/>
          <p:cNvGrpSpPr/>
          <p:nvPr/>
        </p:nvGrpSpPr>
        <p:grpSpPr>
          <a:xfrm>
            <a:off x="0" y="4650300"/>
            <a:ext cx="9144000" cy="493200"/>
            <a:chOff x="0" y="4650300"/>
            <a:chExt cx="9144000" cy="493200"/>
          </a:xfrm>
        </p:grpSpPr>
        <p:sp>
          <p:nvSpPr>
            <p:cNvPr id="200" name="Google Shape;200;p22"/>
            <p:cNvSpPr/>
            <p:nvPr/>
          </p:nvSpPr>
          <p:spPr>
            <a:xfrm>
              <a:off x="0" y="4650300"/>
              <a:ext cx="9144000" cy="493200"/>
            </a:xfrm>
            <a:prstGeom prst="rect">
              <a:avLst/>
            </a:prstGeom>
            <a:solidFill>
              <a:srgbClr val="0A8257"/>
            </a:solidFill>
            <a:ln w="9525" cap="flat" cmpd="sng">
              <a:solidFill>
                <a:srgbClr val="0A825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01" name="Google Shape;201;p22"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202" name="Google Shape;202;p22"/>
          <p:cNvSpPr txBox="1"/>
          <p:nvPr/>
        </p:nvSpPr>
        <p:spPr>
          <a:xfrm>
            <a:off x="0" y="4650300"/>
            <a:ext cx="1779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lt1"/>
                </a:solidFill>
                <a:latin typeface="Lexend Light"/>
                <a:ea typeface="Lexend Light"/>
                <a:cs typeface="Lexend Light"/>
                <a:sym typeface="Lexend Light"/>
              </a:rPr>
              <a:t>Notes</a:t>
            </a:r>
            <a:endParaRPr sz="200"/>
          </a:p>
        </p:txBody>
      </p:sp>
      <p:pic>
        <p:nvPicPr>
          <p:cNvPr id="203" name="Google Shape;203;p22" title="tableofcontent.png"/>
          <p:cNvPicPr preferRelativeResize="0"/>
          <p:nvPr/>
        </p:nvPicPr>
        <p:blipFill>
          <a:blip r:embed="rId4">
            <a:alphaModFix/>
          </a:blip>
          <a:stretch>
            <a:fillRect/>
          </a:stretch>
        </p:blipFill>
        <p:spPr>
          <a:xfrm rot="507255">
            <a:off x="7034226" y="292136"/>
            <a:ext cx="1179200" cy="1154152"/>
          </a:xfrm>
          <a:prstGeom prst="rect">
            <a:avLst/>
          </a:prstGeom>
          <a:noFill/>
          <a:ln>
            <a:noFill/>
          </a:ln>
        </p:spPr>
      </p:pic>
      <p:pic>
        <p:nvPicPr>
          <p:cNvPr id="204" name="Google Shape;204;p22" title="readmode-green.png"/>
          <p:cNvPicPr preferRelativeResize="0"/>
          <p:nvPr/>
        </p:nvPicPr>
        <p:blipFill>
          <a:blip r:embed="rId5">
            <a:alphaModFix/>
          </a:blip>
          <a:stretch>
            <a:fillRect/>
          </a:stretch>
        </p:blipFill>
        <p:spPr>
          <a:xfrm>
            <a:off x="7216655" y="674226"/>
            <a:ext cx="1299623" cy="12707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animEffect transition="in" filter="fade">
                                      <p:cBhvr>
                                        <p:cTn id="7" dur="1000"/>
                                        <p:tgtEl>
                                          <p:spTgt spid="1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
                                            <p:txEl>
                                              <p:pRg st="1" end="1"/>
                                            </p:txEl>
                                          </p:spTgt>
                                        </p:tgtEl>
                                        <p:attrNameLst>
                                          <p:attrName>style.visibility</p:attrName>
                                        </p:attrNameLst>
                                      </p:cBhvr>
                                      <p:to>
                                        <p:strVal val="visible"/>
                                      </p:to>
                                    </p:set>
                                    <p:animEffect transition="in" filter="fade">
                                      <p:cBhvr>
                                        <p:cTn id="12" dur="1000"/>
                                        <p:tgtEl>
                                          <p:spTgt spid="1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7">
                                            <p:txEl>
                                              <p:pRg st="2" end="2"/>
                                            </p:txEl>
                                          </p:spTgt>
                                        </p:tgtEl>
                                        <p:attrNameLst>
                                          <p:attrName>style.visibility</p:attrName>
                                        </p:attrNameLst>
                                      </p:cBhvr>
                                      <p:to>
                                        <p:strVal val="visible"/>
                                      </p:to>
                                    </p:set>
                                    <p:animEffect transition="in" filter="fade">
                                      <p:cBhvr>
                                        <p:cTn id="17" dur="1000"/>
                                        <p:tgtEl>
                                          <p:spTgt spid="1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C40AA864FBC545973F8BD5D5D3AFAE" ma:contentTypeVersion="19" ma:contentTypeDescription="Skapa ett nytt dokument." ma:contentTypeScope="" ma:versionID="ce18f414e3e8eac3158f9e55cb8ce140">
  <xsd:schema xmlns:xsd="http://www.w3.org/2001/XMLSchema" xmlns:xs="http://www.w3.org/2001/XMLSchema" xmlns:p="http://schemas.microsoft.com/office/2006/metadata/properties" xmlns:ns2="ba97e764-292f-45e6-82a1-2884c756b429" xmlns:ns3="3275c5a0-cc54-4e08-946a-2e8f36cd386f" xmlns:ns4="e00c6b76-80ea-44b2-9ed0-a1bf3e6c79e6" targetNamespace="http://schemas.microsoft.com/office/2006/metadata/properties" ma:root="true" ma:fieldsID="3f5acd5cbdad22a02c371906cb056df7" ns2:_="" ns3:_="" ns4:_="">
    <xsd:import namespace="ba97e764-292f-45e6-82a1-2884c756b429"/>
    <xsd:import namespace="3275c5a0-cc54-4e08-946a-2e8f36cd386f"/>
    <xsd:import namespace="e00c6b76-80ea-44b2-9ed0-a1bf3e6c79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4:TaxCatchAll" minOccurs="0"/>
                <xsd:element ref="ns2:MediaServiceDateTaken" minOccurs="0"/>
                <xsd:element ref="ns2:MediaLengthInSeconds" minOccurs="0"/>
                <xsd:element ref="ns2:MediaServiceObjectDetectorVersions" minOccurs="0"/>
                <xsd:element ref="ns2:MediaServiceSearchProperties" minOccurs="0"/>
                <xsd:element ref="ns2:Ansvarig"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97e764-292f-45e6-82a1-2884c756b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5683863f-99a1-4807-bf70-ef0c7bbca86e"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Ansvarig" ma:index="25" nillable="true" ma:displayName="Ansvarig" ma:format="Dropdown" ma:list="UserInfo" ma:SharePointGroup="0" ma:internalName="Ansvarig">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75c5a0-cc54-4e08-946a-2e8f36cd386f"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0c6b76-80ea-44b2-9ed0-a1bf3e6c79e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3b744ca-10b8-456a-81d7-5e843c4f23c3}" ma:internalName="TaxCatchAll" ma:showField="CatchAllData" ma:web="3275c5a0-cc54-4e08-946a-2e8f36cd38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00c6b76-80ea-44b2-9ed0-a1bf3e6c79e6" xsi:nil="true"/>
    <Ansvarig xmlns="ba97e764-292f-45e6-82a1-2884c756b429">
      <UserInfo>
        <DisplayName/>
        <AccountId xsi:nil="true"/>
        <AccountType/>
      </UserInfo>
    </Ansvarig>
    <lcf76f155ced4ddcb4097134ff3c332f xmlns="ba97e764-292f-45e6-82a1-2884c756b42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11821B7-BF63-4092-8BE0-3FEE1B4139D8}"/>
</file>

<file path=customXml/itemProps2.xml><?xml version="1.0" encoding="utf-8"?>
<ds:datastoreItem xmlns:ds="http://schemas.openxmlformats.org/officeDocument/2006/customXml" ds:itemID="{E942AB0A-44FD-4070-A255-26572B2BDD8C}"/>
</file>

<file path=customXml/itemProps3.xml><?xml version="1.0" encoding="utf-8"?>
<ds:datastoreItem xmlns:ds="http://schemas.openxmlformats.org/officeDocument/2006/customXml" ds:itemID="{A010AF21-2CA2-4946-8B43-9B4C717A7E30}"/>
</file>

<file path=docProps/app.xml><?xml version="1.0" encoding="utf-8"?>
<Properties xmlns="http://schemas.openxmlformats.org/officeDocument/2006/extended-properties" xmlns:vt="http://schemas.openxmlformats.org/officeDocument/2006/docPropsVTypes">
  <TotalTime>0</TotalTime>
  <Words>853</Words>
  <Application>Microsoft Office PowerPoint</Application>
  <PresentationFormat>Bildspel på skärmen (16:9)</PresentationFormat>
  <Paragraphs>168</Paragraphs>
  <Slides>16</Slides>
  <Notes>16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16</vt:i4>
      </vt:variant>
    </vt:vector>
  </HeadingPairs>
  <TitlesOfParts>
    <vt:vector size="22" baseType="lpstr">
      <vt:lpstr>Roboto</vt:lpstr>
      <vt:lpstr>Calibri</vt:lpstr>
      <vt:lpstr>Lexend Light</vt:lpstr>
      <vt:lpstr>Arial</vt:lpstr>
      <vt:lpstr>Lexend</vt:lpstr>
      <vt:lpstr>Office Theme</vt:lpstr>
      <vt:lpstr>Digital Study Techniques - Notes</vt:lpstr>
      <vt:lpstr>PowerPoint-presentation</vt:lpstr>
      <vt:lpstr>PowerPoint-presentation</vt:lpstr>
      <vt:lpstr>PowerPoint-presentation</vt:lpstr>
      <vt:lpstr>Questions</vt:lpstr>
      <vt:lpstr>PowerPoint-presentation</vt:lpstr>
      <vt:lpstr>PowerPoint-presentation</vt:lpstr>
      <vt:lpstr>The Cornell Method</vt:lpstr>
      <vt:lpstr>The Cornell Method</vt:lpstr>
      <vt:lpstr>The Film Cornell Method</vt:lpstr>
      <vt:lpstr>The Cornell Method</vt:lpstr>
      <vt:lpstr>The Cornell Method</vt:lpstr>
      <vt:lpstr>Task</vt:lpstr>
      <vt:lpstr>Google keep</vt:lpstr>
      <vt:lpstr>Notes- Google Keep</vt:lpstr>
      <vt:lpstr>Notes- Google Keep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Peter Lundström</dc:creator>
  <cp:lastModifiedBy>Peter Lundström</cp:lastModifiedBy>
  <cp:revision>1</cp:revision>
  <dcterms:modified xsi:type="dcterms:W3CDTF">2026-04-28T09:29:32Z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9e35c1d-0544-4444-bb99-5d9e66b4d885_Enabled">
    <vt:lpwstr>true</vt:lpwstr>
  </property>
  <property fmtid="{D5CDD505-2E9C-101B-9397-08002B2CF9AE}" pid="3" name="MSIP_Label_a9e35c1d-0544-4444-bb99-5d9e66b4d885_SetDate">
    <vt:lpwstr>2026-04-28T09:25:31Z</vt:lpwstr>
  </property>
  <property fmtid="{D5CDD505-2E9C-101B-9397-08002B2CF9AE}" pid="4" name="MSIP_Label_a9e35c1d-0544-4444-bb99-5d9e66b4d885_Method">
    <vt:lpwstr>Standard</vt:lpwstr>
  </property>
  <property fmtid="{D5CDD505-2E9C-101B-9397-08002B2CF9AE}" pid="5" name="MSIP_Label_a9e35c1d-0544-4444-bb99-5d9e66b4d885_Name">
    <vt:lpwstr>a9e35c1d-0544-4444-bb99-5d9e66b4d885</vt:lpwstr>
  </property>
  <property fmtid="{D5CDD505-2E9C-101B-9397-08002B2CF9AE}" pid="6" name="MSIP_Label_a9e35c1d-0544-4444-bb99-5d9e66b4d885_SiteId">
    <vt:lpwstr>f4c06ba7-7fa7-490d-a30d-edbf07b388ca</vt:lpwstr>
  </property>
  <property fmtid="{D5CDD505-2E9C-101B-9397-08002B2CF9AE}" pid="7" name="MSIP_Label_a9e35c1d-0544-4444-bb99-5d9e66b4d885_ActionId">
    <vt:lpwstr>9311be7c-4a8b-4105-a69b-5e5c438cf8c3</vt:lpwstr>
  </property>
  <property fmtid="{D5CDD505-2E9C-101B-9397-08002B2CF9AE}" pid="8" name="MSIP_Label_a9e35c1d-0544-4444-bb99-5d9e66b4d885_ContentBits">
    <vt:lpwstr>0</vt:lpwstr>
  </property>
  <property fmtid="{D5CDD505-2E9C-101B-9397-08002B2CF9AE}" pid="9" name="MSIP_Label_a9e35c1d-0544-4444-bb99-5d9e66b4d885_Tag">
    <vt:lpwstr>10, 3, 0, 1</vt:lpwstr>
  </property>
  <property fmtid="{D5CDD505-2E9C-101B-9397-08002B2CF9AE}" pid="10" name="ContentTypeId">
    <vt:lpwstr>0x010100C5C40AA864FBC545973F8BD5D5D3AFAE</vt:lpwstr>
  </property>
</Properties>
</file>