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Lexend" panose="020B0604020202020204" charset="0"/>
      <p:regular r:id="rId40"/>
      <p:bold r:id="rId41"/>
    </p:embeddedFont>
    <p:embeddedFont>
      <p:font typeface="Lexend Light" panose="020B0604020202020204" charset="0"/>
      <p:regular r:id="rId42"/>
      <p:bold r:id="rId43"/>
    </p:embeddedFont>
    <p:embeddedFont>
      <p:font typeface="Lexend Medium" panose="020B0604020202020204" charset="0"/>
      <p:regular r:id="rId44"/>
      <p:bold r:id="rId45"/>
    </p:embeddedFont>
    <p:embeddedFont>
      <p:font typeface="Roboto" panose="02000000000000000000" pitchFamily="2"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81FE34-6A6C-40B9-92EB-9879B70702D4}" v="131" dt="2026-04-28T14:30:14.7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940" y="4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8"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rive.google.com/file/d/1AFcGjD2R5oZqxNJq8HP5y4szTsUq9LK-/view?usp=drive_link"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rive.google.com/file/d/1t6yuGOPubOj-R5IMPOdDtzIjBEgMN9NP/view?usp=drive_link"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rive.google.com/file/d/14Pojlo7I2aG0VgcQL4nAkPoYTw8IoLwp/view?usp=drive_li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OsqcgGHsl5w"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drive.google.com/file/d/1aSY7RsiJM2LzNl8IiiR1LIJHq6_u7Dsp/view?usp=drive_link"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drive.google.com/file/d/1-l40H5u1tQbYyASxuGAgDj80CBb7-azq/view?usp=drive_link"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drive.google.com/file/d/1QQ-1kzs9S8ACy_6F988kYAPlEvgpV4Yr/view?usp=sharin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youtube.com/watch?v=vZzUs81nhW4"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youtube.com/watch?v=qsUrEMpSmTc"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tmLjTnAPW9ktUuTQQpEm2He4Yy4AIAmi/view?usp=drive_li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rive.google.com/file/d/1Fvie30yjRjrXgKTAHLHZDU1yER6M63vT/view?usp=drive_li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rive.google.com/file/d/1g61wAyBPqD5d8bBUSwrWIahIooG8_59H/view?usp=sharin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s_ARmMJlEXU"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rive.google.com/file/d/1DNW7qrYg6Kw550vFHRQJqvdy7vnWqAtc/view?usp=drive_li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27d92dde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g327d92dde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e405aee99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2e405aee9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2a42ed9e50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32a42ed9e50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2a4924680da_2_1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2a4924680da_2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d58c440a9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d58c440a9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12ccb1b00d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12ccb1b00d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a:solidFill>
                  <a:schemeClr val="dk1"/>
                </a:solidFill>
              </a:rPr>
              <a:t>Länk till manual för Läsläge i webbläsaren Chrome: </a:t>
            </a:r>
            <a:r>
              <a:rPr lang="sv-SE" u="sng">
                <a:solidFill>
                  <a:schemeClr val="hlink"/>
                </a:solidFill>
                <a:hlinkClick r:id="rId3"/>
              </a:rPr>
              <a:t>Läsläge i webbläsaren Chrome.pdf</a:t>
            </a:r>
            <a:r>
              <a:rPr lang="sv-SE">
                <a:solidFill>
                  <a:schemeClr val="dk1"/>
                </a:solidFill>
              </a:rPr>
              <a:t>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329d4ecd65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329d4ecd65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a:solidFill>
                  <a:schemeClr val="dk1"/>
                </a:solidFill>
              </a:rPr>
              <a:t>Länk till manual för tillägget </a:t>
            </a:r>
            <a:r>
              <a:rPr lang="sv-SE" b="1">
                <a:solidFill>
                  <a:schemeClr val="dk1"/>
                </a:solidFill>
              </a:rPr>
              <a:t>Läsvy </a:t>
            </a:r>
            <a:r>
              <a:rPr lang="sv-SE">
                <a:solidFill>
                  <a:schemeClr val="dk1"/>
                </a:solidFill>
              </a:rPr>
              <a:t>i webbläsaren Chrome: </a:t>
            </a:r>
            <a:r>
              <a:rPr lang="sv-SE" u="sng">
                <a:solidFill>
                  <a:schemeClr val="hlink"/>
                </a:solidFill>
                <a:hlinkClick r:id="rId3"/>
              </a:rPr>
              <a:t>Tillägget Läsvy i Chrome.pdf</a:t>
            </a:r>
            <a:r>
              <a:rPr lang="sv-SE">
                <a:solidFill>
                  <a:schemeClr val="dk1"/>
                </a:solidFill>
              </a:rPr>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329d4ecd659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329d4ecd65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dirty="0">
                <a:solidFill>
                  <a:schemeClr val="dk1"/>
                </a:solidFill>
              </a:rPr>
              <a:t>Länk till manual för </a:t>
            </a:r>
            <a:r>
              <a:rPr lang="sv-SE" dirty="0" err="1">
                <a:solidFill>
                  <a:schemeClr val="dk1"/>
                </a:solidFill>
              </a:rPr>
              <a:t>Läsläge</a:t>
            </a:r>
            <a:r>
              <a:rPr lang="sv-SE" dirty="0">
                <a:solidFill>
                  <a:schemeClr val="dk1"/>
                </a:solidFill>
              </a:rPr>
              <a:t> i webbläsaren </a:t>
            </a:r>
            <a:r>
              <a:rPr lang="sv-SE" dirty="0" err="1">
                <a:solidFill>
                  <a:schemeClr val="dk1"/>
                </a:solidFill>
              </a:rPr>
              <a:t>Edge:</a:t>
            </a:r>
            <a:r>
              <a:rPr lang="sv-SE" u="sng" dirty="0" err="1">
                <a:solidFill>
                  <a:schemeClr val="hlink"/>
                </a:solidFill>
                <a:hlinkClick r:id="rId3"/>
              </a:rPr>
              <a:t>Läsläge</a:t>
            </a:r>
            <a:r>
              <a:rPr lang="sv-SE" u="sng" dirty="0">
                <a:solidFill>
                  <a:schemeClr val="hlink"/>
                </a:solidFill>
                <a:hlinkClick r:id="rId3"/>
              </a:rPr>
              <a:t> i webbläsaren Edge.pdf</a:t>
            </a:r>
            <a:r>
              <a:rPr lang="sv-SE" dirty="0">
                <a:solidFill>
                  <a:schemeClr val="dk1"/>
                </a:solidFill>
              </a:rPr>
              <a:t> </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1ff29c33ad_2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1ff29c33ad_2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a:t>Följ instruktionerna i videon. 23 sek.</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d58c440a9a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2d58c440a9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a4924680da_2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a4924680da_2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1fead1eb2a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1fead1eb2a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a:t>Film: Ta tillbaka fokus</a:t>
            </a:r>
            <a:endParaRPr/>
          </a:p>
          <a:p>
            <a:pPr marL="0" lvl="0" indent="0" algn="l" rtl="0">
              <a:spcBef>
                <a:spcPts val="0"/>
              </a:spcBef>
              <a:spcAft>
                <a:spcPts val="0"/>
              </a:spcAft>
              <a:buNone/>
            </a:pPr>
            <a:r>
              <a:rPr lang="sv-SE" sz="1050">
                <a:solidFill>
                  <a:srgbClr val="131313"/>
                </a:solidFill>
                <a:latin typeface="Roboto"/>
                <a:ea typeface="Roboto"/>
                <a:cs typeface="Roboto"/>
                <a:sym typeface="Roboto"/>
              </a:rPr>
              <a:t>Det kan vara svårt att hålla koncentrationen uppe när en sitter och pluggar. Om du dessutom är stressad blir det ännu svårare. Försök därför att ta bort alla störningsmoment som du kan kontrollera. Stäng av mobilen och planera din tid så att stressen inte tar över. Träna också på att återfå ditt fokus om du blivit störd av något.</a:t>
            </a: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u="sng">
                <a:solidFill>
                  <a:schemeClr val="hlink"/>
                </a:solidFill>
                <a:latin typeface="Roboto"/>
                <a:ea typeface="Roboto"/>
                <a:cs typeface="Roboto"/>
                <a:sym typeface="Roboto"/>
                <a:hlinkClick r:id="rId3"/>
              </a:rPr>
              <a:t>https://www.youtube.com/watch?v=OsqcgGHsl5w</a:t>
            </a:r>
            <a:r>
              <a:rPr lang="sv-SE" sz="1050">
                <a:solidFill>
                  <a:srgbClr val="131313"/>
                </a:solidFill>
                <a:latin typeface="Roboto"/>
                <a:ea typeface="Roboto"/>
                <a:cs typeface="Roboto"/>
                <a:sym typeface="Roboto"/>
              </a:rPr>
              <a:t> </a:t>
            </a:r>
            <a:endParaRPr sz="1050">
              <a:solidFill>
                <a:srgbClr val="131313"/>
              </a:solidFill>
              <a:latin typeface="Roboto"/>
              <a:ea typeface="Roboto"/>
              <a:cs typeface="Roboto"/>
              <a:sym typeface="Roboto"/>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312ccb1b00d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312ccb1b00d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a:solidFill>
                  <a:schemeClr val="dk1"/>
                </a:solidFill>
              </a:rPr>
              <a:t>Länk till manual för att stänga av notiser/Stör ej  i Chromebook: </a:t>
            </a:r>
            <a:r>
              <a:rPr lang="sv-SE" u="sng">
                <a:solidFill>
                  <a:schemeClr val="hlink"/>
                </a:solidFill>
                <a:hlinkClick r:id="rId3"/>
              </a:rPr>
              <a:t>Stör ej Chromebook.pdf</a:t>
            </a:r>
            <a:r>
              <a:rPr lang="sv-SE">
                <a:solidFill>
                  <a:schemeClr val="dk1"/>
                </a:solidFill>
              </a:rPr>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35774bcb14e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35774bcb14e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a:solidFill>
                  <a:schemeClr val="dk1"/>
                </a:solidFill>
              </a:rPr>
              <a:t>Länk till manual för att stänga av notiser på PC win 10: </a:t>
            </a:r>
            <a:r>
              <a:rPr lang="sv-SE" u="sng">
                <a:solidFill>
                  <a:schemeClr val="hlink"/>
                </a:solidFill>
                <a:hlinkClick r:id="rId3"/>
              </a:rPr>
              <a:t>Stänga av notiser windows 10.pdf</a:t>
            </a:r>
            <a:r>
              <a:rPr lang="sv-SE">
                <a:solidFill>
                  <a:schemeClr val="dk1"/>
                </a:solidFill>
              </a:rPr>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31ff29c33ad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31ff29c33ad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a:solidFill>
                  <a:schemeClr val="dk1"/>
                </a:solidFill>
              </a:rPr>
              <a:t>Länk till manual för att stänga av notiser på PC win 11: </a:t>
            </a:r>
            <a:r>
              <a:rPr lang="sv-SE" u="sng">
                <a:solidFill>
                  <a:schemeClr val="hlink"/>
                </a:solidFill>
                <a:hlinkClick r:id="rId3"/>
              </a:rPr>
              <a:t>Stänga av notiser windows 11.pdf</a:t>
            </a:r>
            <a:r>
              <a:rPr lang="sv-SE">
                <a:solidFill>
                  <a:schemeClr val="dk1"/>
                </a:solidFill>
              </a:rPr>
              <a:t>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3278dffb930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3278dffb930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2a4924680da_2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9" name="Google Shape;499;g2a4924680da_2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d58c440a9a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d58c440a9a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31ff29c33ad_2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31ff29c33ad_2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a:t>Film: Öka ditt fokus</a:t>
            </a:r>
            <a:endParaRPr/>
          </a:p>
          <a:p>
            <a:pPr marL="0" lvl="0" indent="0" algn="l" rtl="0">
              <a:spcBef>
                <a:spcPts val="0"/>
              </a:spcBef>
              <a:spcAft>
                <a:spcPts val="0"/>
              </a:spcAft>
              <a:buNone/>
            </a:pPr>
            <a:r>
              <a:rPr lang="sv-SE" sz="1050">
                <a:solidFill>
                  <a:srgbClr val="131313"/>
                </a:solidFill>
                <a:latin typeface="Roboto"/>
                <a:ea typeface="Roboto"/>
                <a:cs typeface="Roboto"/>
                <a:sym typeface="Roboto"/>
              </a:rPr>
              <a:t>Att göra flera saker samtidigt för att försöka vara mer effektiv kan förstås låta som en bra idé, men det finns en risk att det istället gör dig mindre effektiv. </a:t>
            </a:r>
            <a:endParaRPr sz="1050">
              <a:solidFill>
                <a:srgbClr val="131313"/>
              </a:solidFill>
              <a:latin typeface="Roboto"/>
              <a:ea typeface="Roboto"/>
              <a:cs typeface="Roboto"/>
              <a:sym typeface="Roboto"/>
            </a:endParaRPr>
          </a:p>
          <a:p>
            <a:pPr marL="0" lvl="0" indent="0" algn="l" rtl="0">
              <a:spcBef>
                <a:spcPts val="0"/>
              </a:spcBef>
              <a:spcAft>
                <a:spcPts val="0"/>
              </a:spcAft>
              <a:buNone/>
            </a:pPr>
            <a:endParaRPr sz="1050">
              <a:solidFill>
                <a:srgbClr val="131313"/>
              </a:solidFill>
              <a:latin typeface="Roboto"/>
              <a:ea typeface="Roboto"/>
              <a:cs typeface="Roboto"/>
              <a:sym typeface="Roboto"/>
            </a:endParaRPr>
          </a:p>
          <a:p>
            <a:pPr marL="0" lvl="0" indent="0" algn="l" rtl="0">
              <a:spcBef>
                <a:spcPts val="0"/>
              </a:spcBef>
              <a:spcAft>
                <a:spcPts val="0"/>
              </a:spcAft>
              <a:buNone/>
            </a:pPr>
            <a:r>
              <a:rPr lang="sv-SE" sz="1050">
                <a:solidFill>
                  <a:srgbClr val="131313"/>
                </a:solidFill>
                <a:latin typeface="Roboto"/>
                <a:ea typeface="Roboto"/>
                <a:cs typeface="Roboto"/>
                <a:sym typeface="Roboto"/>
              </a:rPr>
              <a:t>Genom att fokusera på en sak i taget och avlasta hjärnans arbetsminne kan du öka ditt fokus och din effektivitet.</a:t>
            </a:r>
            <a:endParaRPr sz="1050">
              <a:solidFill>
                <a:srgbClr val="13131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5275" algn="l" rtl="0">
              <a:spcBef>
                <a:spcPts val="0"/>
              </a:spcBef>
              <a:spcAft>
                <a:spcPts val="0"/>
              </a:spcAft>
              <a:buClr>
                <a:srgbClr val="131313"/>
              </a:buClr>
              <a:buSzPts val="1050"/>
              <a:buFont typeface="Roboto"/>
              <a:buChar char="●"/>
            </a:pPr>
            <a:r>
              <a:rPr lang="sv-SE" sz="1050">
                <a:solidFill>
                  <a:srgbClr val="131313"/>
                </a:solidFill>
                <a:latin typeface="Roboto"/>
                <a:ea typeface="Roboto"/>
                <a:cs typeface="Roboto"/>
                <a:sym typeface="Roboto"/>
              </a:rPr>
              <a:t>Minska antalet gånger som du blir distraherad eller byter mellan uppgifter.</a:t>
            </a:r>
            <a:endParaRPr sz="1050">
              <a:solidFill>
                <a:srgbClr val="131313"/>
              </a:solidFill>
              <a:latin typeface="Roboto"/>
              <a:ea typeface="Roboto"/>
              <a:cs typeface="Roboto"/>
              <a:sym typeface="Roboto"/>
            </a:endParaRPr>
          </a:p>
          <a:p>
            <a:pPr marL="457200" lvl="0" indent="-295275" algn="l" rtl="0">
              <a:lnSpc>
                <a:spcPct val="115000"/>
              </a:lnSpc>
              <a:spcBef>
                <a:spcPts val="0"/>
              </a:spcBef>
              <a:spcAft>
                <a:spcPts val="0"/>
              </a:spcAft>
              <a:buClr>
                <a:srgbClr val="0F0F0F"/>
              </a:buClr>
              <a:buSzPts val="1050"/>
              <a:buFont typeface="Roboto"/>
              <a:buChar char="●"/>
            </a:pPr>
            <a:r>
              <a:rPr lang="sv-SE" sz="1050">
                <a:solidFill>
                  <a:srgbClr val="131313"/>
                </a:solidFill>
                <a:latin typeface="Roboto"/>
                <a:ea typeface="Roboto"/>
                <a:cs typeface="Roboto"/>
                <a:sym typeface="Roboto"/>
              </a:rPr>
              <a:t>Fundera över vad som distraherar dig och vad som gör dig fokuserad.</a:t>
            </a:r>
            <a:endParaRPr sz="1050">
              <a:solidFill>
                <a:srgbClr val="131313"/>
              </a:solidFill>
              <a:latin typeface="Roboto"/>
              <a:ea typeface="Roboto"/>
              <a:cs typeface="Roboto"/>
              <a:sym typeface="Roboto"/>
            </a:endParaRPr>
          </a:p>
          <a:p>
            <a:pPr marL="457200" lvl="0" indent="-295275" algn="l" rtl="0">
              <a:lnSpc>
                <a:spcPct val="115000"/>
              </a:lnSpc>
              <a:spcBef>
                <a:spcPts val="0"/>
              </a:spcBef>
              <a:spcAft>
                <a:spcPts val="0"/>
              </a:spcAft>
              <a:buClr>
                <a:srgbClr val="0F0F0F"/>
              </a:buClr>
              <a:buSzPts val="1050"/>
              <a:buFont typeface="Roboto"/>
              <a:buChar char="●"/>
            </a:pPr>
            <a:r>
              <a:rPr lang="sv-SE" sz="1050">
                <a:solidFill>
                  <a:srgbClr val="131313"/>
                </a:solidFill>
                <a:latin typeface="Roboto"/>
                <a:ea typeface="Roboto"/>
                <a:cs typeface="Roboto"/>
                <a:sym typeface="Roboto"/>
              </a:rPr>
              <a:t>Planera in när du ska göra vad.</a:t>
            </a:r>
            <a:endParaRPr sz="1050">
              <a:solidFill>
                <a:srgbClr val="131313"/>
              </a:solidFill>
              <a:latin typeface="Roboto"/>
              <a:ea typeface="Roboto"/>
              <a:cs typeface="Roboto"/>
              <a:sym typeface="Roboto"/>
            </a:endParaRPr>
          </a:p>
          <a:p>
            <a:pPr marL="457200" lvl="0" indent="-295275" algn="l" rtl="0">
              <a:lnSpc>
                <a:spcPct val="115000"/>
              </a:lnSpc>
              <a:spcBef>
                <a:spcPts val="0"/>
              </a:spcBef>
              <a:spcAft>
                <a:spcPts val="0"/>
              </a:spcAft>
              <a:buClr>
                <a:srgbClr val="0F0F0F"/>
              </a:buClr>
              <a:buSzPts val="1050"/>
              <a:buFont typeface="Roboto"/>
              <a:buChar char="●"/>
            </a:pPr>
            <a:r>
              <a:rPr lang="sv-SE" sz="1050">
                <a:solidFill>
                  <a:srgbClr val="131313"/>
                </a:solidFill>
                <a:latin typeface="Roboto"/>
                <a:ea typeface="Roboto"/>
                <a:cs typeface="Roboto"/>
                <a:sym typeface="Roboto"/>
              </a:rPr>
              <a:t>Dela upp stora uppgifter i mindre delar för att orka hålla fokus.</a:t>
            </a:r>
            <a:endParaRPr sz="1050">
              <a:solidFill>
                <a:srgbClr val="0F0F0F"/>
              </a:solidFill>
              <a:latin typeface="Roboto"/>
              <a:ea typeface="Roboto"/>
              <a:cs typeface="Roboto"/>
              <a:sym typeface="Roboto"/>
            </a:endParaRPr>
          </a:p>
          <a:p>
            <a:pPr marL="457200" lvl="0" indent="-295275" algn="l" rtl="0">
              <a:lnSpc>
                <a:spcPct val="115000"/>
              </a:lnSpc>
              <a:spcBef>
                <a:spcPts val="0"/>
              </a:spcBef>
              <a:spcAft>
                <a:spcPts val="0"/>
              </a:spcAft>
              <a:buClr>
                <a:srgbClr val="0F0F0F"/>
              </a:buClr>
              <a:buSzPts val="1050"/>
              <a:buFont typeface="Roboto"/>
              <a:buChar char="●"/>
            </a:pPr>
            <a:r>
              <a:rPr lang="sv-SE" sz="1050">
                <a:solidFill>
                  <a:srgbClr val="131313"/>
                </a:solidFill>
                <a:latin typeface="Roboto"/>
                <a:ea typeface="Roboto"/>
                <a:cs typeface="Roboto"/>
                <a:sym typeface="Roboto"/>
              </a:rPr>
              <a:t>Stäng av notiser och berätta för vänner och familj att du är upptagen.</a:t>
            </a:r>
            <a:endParaRPr/>
          </a:p>
          <a:p>
            <a:pPr marL="0" lvl="0" indent="0" algn="l" rtl="0">
              <a:spcBef>
                <a:spcPts val="0"/>
              </a:spcBef>
              <a:spcAft>
                <a:spcPts val="0"/>
              </a:spcAft>
              <a:buNone/>
            </a:pPr>
            <a:endParaRPr/>
          </a:p>
          <a:p>
            <a:pPr marL="0" lvl="0" indent="0" algn="l" rtl="0">
              <a:spcBef>
                <a:spcPts val="0"/>
              </a:spcBef>
              <a:spcAft>
                <a:spcPts val="0"/>
              </a:spcAft>
              <a:buNone/>
            </a:pPr>
            <a:r>
              <a:rPr lang="sv-SE" u="sng">
                <a:solidFill>
                  <a:schemeClr val="hlink"/>
                </a:solidFill>
                <a:hlinkClick r:id="rId3"/>
              </a:rPr>
              <a:t>https://www.youtube.com/watch?v=vZzUs81nhW4</a:t>
            </a:r>
            <a:r>
              <a:rPr lang="sv-SE"/>
              <a: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32a42ed9e5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32a42ed9e5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2a4924680da_2_1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2a4924680da_2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2d58c440a9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2d58c440a9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278dffb93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278dffb93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1ff29c33ad_2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31ff29c33ad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sz="1300">
                <a:solidFill>
                  <a:schemeClr val="dk1"/>
                </a:solidFill>
                <a:latin typeface="Calibri"/>
                <a:ea typeface="Calibri"/>
                <a:cs typeface="Calibri"/>
                <a:sym typeface="Calibri"/>
              </a:rPr>
              <a:t>Endast 1 min 30 sek visas eftersom det är den delen som hanterar fokus.</a:t>
            </a: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sv-SE" sz="1300">
                <a:solidFill>
                  <a:schemeClr val="dk1"/>
                </a:solidFill>
                <a:latin typeface="Calibri"/>
                <a:ea typeface="Calibri"/>
                <a:cs typeface="Calibri"/>
                <a:sym typeface="Calibri"/>
              </a:rPr>
              <a:t>Film: Plugga effektivt</a:t>
            </a:r>
            <a:endParaRPr sz="13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sv-SE" sz="1050">
                <a:solidFill>
                  <a:srgbClr val="131313"/>
                </a:solidFill>
                <a:latin typeface="Roboto"/>
                <a:ea typeface="Roboto"/>
                <a:cs typeface="Roboto"/>
                <a:sym typeface="Roboto"/>
              </a:rPr>
              <a:t>Det finns flera sätt att plugga mer effektivt på. Genom att använda dig av rätt metoder kan du spara tid och förbättra dina resultat. </a:t>
            </a:r>
            <a:endParaRPr sz="1050">
              <a:solidFill>
                <a:srgbClr val="13131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050">
              <a:solidFill>
                <a:srgbClr val="13131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r>
              <a:rPr lang="sv-SE" sz="1050">
                <a:solidFill>
                  <a:srgbClr val="131313"/>
                </a:solidFill>
                <a:latin typeface="Roboto"/>
                <a:ea typeface="Roboto"/>
                <a:cs typeface="Roboto"/>
                <a:sym typeface="Roboto"/>
              </a:rPr>
              <a:t>Det här kan du göra för att effektivisera ditt pluggande:</a:t>
            </a:r>
            <a:endParaRPr sz="1050">
              <a:solidFill>
                <a:srgbClr val="13131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295275" algn="l" rtl="0">
              <a:spcBef>
                <a:spcPts val="0"/>
              </a:spcBef>
              <a:spcAft>
                <a:spcPts val="0"/>
              </a:spcAft>
              <a:buClr>
                <a:srgbClr val="131313"/>
              </a:buClr>
              <a:buSzPts val="1050"/>
              <a:buFont typeface="Roboto"/>
              <a:buChar char="●"/>
            </a:pPr>
            <a:r>
              <a:rPr lang="sv-SE" sz="1050">
                <a:solidFill>
                  <a:srgbClr val="131313"/>
                </a:solidFill>
                <a:latin typeface="Roboto"/>
                <a:ea typeface="Roboto"/>
                <a:cs typeface="Roboto"/>
                <a:sym typeface="Roboto"/>
              </a:rPr>
              <a:t>Plugga i korta pass</a:t>
            </a:r>
            <a:endParaRPr sz="1050">
              <a:solidFill>
                <a:srgbClr val="0F0F0F"/>
              </a:solidFill>
              <a:latin typeface="Roboto"/>
              <a:ea typeface="Roboto"/>
              <a:cs typeface="Roboto"/>
              <a:sym typeface="Roboto"/>
            </a:endParaRPr>
          </a:p>
          <a:p>
            <a:pPr marL="457200" lvl="0" indent="-295275" algn="l" rtl="0">
              <a:spcBef>
                <a:spcPts val="0"/>
              </a:spcBef>
              <a:spcAft>
                <a:spcPts val="0"/>
              </a:spcAft>
              <a:buClr>
                <a:srgbClr val="131313"/>
              </a:buClr>
              <a:buSzPts val="1050"/>
              <a:buFont typeface="Roboto"/>
              <a:buChar char="●"/>
            </a:pPr>
            <a:r>
              <a:rPr lang="sv-SE" sz="1050">
                <a:solidFill>
                  <a:srgbClr val="131313"/>
                </a:solidFill>
                <a:latin typeface="Roboto"/>
                <a:ea typeface="Roboto"/>
                <a:cs typeface="Roboto"/>
                <a:sym typeface="Roboto"/>
              </a:rPr>
              <a:t>Skapa en pluggplats där du bara pluggar och inte gör något annat</a:t>
            </a:r>
            <a:endParaRPr sz="1050">
              <a:solidFill>
                <a:srgbClr val="0F0F0F"/>
              </a:solidFill>
              <a:latin typeface="Roboto"/>
              <a:ea typeface="Roboto"/>
              <a:cs typeface="Roboto"/>
              <a:sym typeface="Roboto"/>
            </a:endParaRPr>
          </a:p>
          <a:p>
            <a:pPr marL="457200" lvl="0" indent="-295275" algn="l" rtl="0">
              <a:spcBef>
                <a:spcPts val="0"/>
              </a:spcBef>
              <a:spcAft>
                <a:spcPts val="0"/>
              </a:spcAft>
              <a:buClr>
                <a:srgbClr val="131313"/>
              </a:buClr>
              <a:buSzPts val="1050"/>
              <a:buFont typeface="Roboto"/>
              <a:buChar char="●"/>
            </a:pPr>
            <a:r>
              <a:rPr lang="sv-SE" sz="1050">
                <a:solidFill>
                  <a:srgbClr val="131313"/>
                </a:solidFill>
                <a:latin typeface="Roboto"/>
                <a:ea typeface="Roboto"/>
                <a:cs typeface="Roboto"/>
                <a:sym typeface="Roboto"/>
              </a:rPr>
              <a:t>Plugga aktivt</a:t>
            </a:r>
            <a:endParaRPr sz="1050">
              <a:solidFill>
                <a:srgbClr val="0F0F0F"/>
              </a:solidFill>
              <a:latin typeface="Roboto"/>
              <a:ea typeface="Roboto"/>
              <a:cs typeface="Roboto"/>
              <a:sym typeface="Roboto"/>
            </a:endParaRPr>
          </a:p>
          <a:p>
            <a:pPr marL="457200" lvl="0" indent="-295275" algn="l" rtl="0">
              <a:spcBef>
                <a:spcPts val="0"/>
              </a:spcBef>
              <a:spcAft>
                <a:spcPts val="0"/>
              </a:spcAft>
              <a:buClr>
                <a:srgbClr val="131313"/>
              </a:buClr>
              <a:buSzPts val="1050"/>
              <a:buFont typeface="Roboto"/>
              <a:buChar char="●"/>
            </a:pPr>
            <a:r>
              <a:rPr lang="sv-SE" sz="1050">
                <a:solidFill>
                  <a:srgbClr val="131313"/>
                </a:solidFill>
                <a:latin typeface="Roboto"/>
                <a:ea typeface="Roboto"/>
                <a:cs typeface="Roboto"/>
                <a:sym typeface="Roboto"/>
              </a:rPr>
              <a:t>Försök att hänga med på lektionerna och anteckna</a:t>
            </a:r>
            <a:endParaRPr sz="1050">
              <a:solidFill>
                <a:srgbClr val="0F0F0F"/>
              </a:solidFill>
              <a:latin typeface="Roboto"/>
              <a:ea typeface="Roboto"/>
              <a:cs typeface="Roboto"/>
              <a:sym typeface="Roboto"/>
            </a:endParaRPr>
          </a:p>
          <a:p>
            <a:pPr marL="457200" lvl="0" indent="-295275" algn="l" rtl="0">
              <a:spcBef>
                <a:spcPts val="0"/>
              </a:spcBef>
              <a:spcAft>
                <a:spcPts val="0"/>
              </a:spcAft>
              <a:buClr>
                <a:srgbClr val="131313"/>
              </a:buClr>
              <a:buSzPts val="1050"/>
              <a:buFont typeface="Roboto"/>
              <a:buChar char="●"/>
            </a:pPr>
            <a:r>
              <a:rPr lang="sv-SE" sz="1050">
                <a:solidFill>
                  <a:srgbClr val="131313"/>
                </a:solidFill>
                <a:latin typeface="Roboto"/>
                <a:ea typeface="Roboto"/>
                <a:cs typeface="Roboto"/>
                <a:sym typeface="Roboto"/>
              </a:rPr>
              <a:t>Sammanfatta och återberätta det du pluggar och berätta sammanfattningen för någon annan</a:t>
            </a:r>
            <a:endParaRPr sz="1050">
              <a:solidFill>
                <a:srgbClr val="0F0F0F"/>
              </a:solidFill>
              <a:latin typeface="Roboto"/>
              <a:ea typeface="Roboto"/>
              <a:cs typeface="Roboto"/>
              <a:sym typeface="Roboto"/>
            </a:endParaRPr>
          </a:p>
          <a:p>
            <a:pPr marL="457200" lvl="0" indent="-295275" algn="l" rtl="0">
              <a:lnSpc>
                <a:spcPct val="115000"/>
              </a:lnSpc>
              <a:spcBef>
                <a:spcPts val="0"/>
              </a:spcBef>
              <a:spcAft>
                <a:spcPts val="0"/>
              </a:spcAft>
              <a:buClr>
                <a:srgbClr val="131313"/>
              </a:buClr>
              <a:buSzPts val="1050"/>
              <a:buFont typeface="Roboto"/>
              <a:buChar char="●"/>
            </a:pPr>
            <a:r>
              <a:rPr lang="sv-SE" sz="1050">
                <a:solidFill>
                  <a:srgbClr val="131313"/>
                </a:solidFill>
                <a:latin typeface="Roboto"/>
                <a:ea typeface="Roboto"/>
                <a:cs typeface="Roboto"/>
                <a:sym typeface="Roboto"/>
              </a:rPr>
              <a:t>Läs effektivt genom att börja med att läsa sammanfattningar, baksidan på boken, rubriker och titta på bilderna.</a:t>
            </a:r>
            <a:endParaRPr sz="1050">
              <a:solidFill>
                <a:srgbClr val="131313"/>
              </a:solidFill>
              <a:latin typeface="Roboto"/>
              <a:ea typeface="Roboto"/>
              <a:cs typeface="Roboto"/>
              <a:sym typeface="Roboto"/>
            </a:endParaRPr>
          </a:p>
          <a:p>
            <a:pPr marL="0" lvl="0" indent="0" algn="l" rtl="0">
              <a:lnSpc>
                <a:spcPct val="115000"/>
              </a:lnSpc>
              <a:spcBef>
                <a:spcPts val="0"/>
              </a:spcBef>
              <a:spcAft>
                <a:spcPts val="0"/>
              </a:spcAft>
              <a:buNone/>
            </a:pPr>
            <a:endParaRPr sz="1050">
              <a:solidFill>
                <a:srgbClr val="131313"/>
              </a:solidFill>
              <a:latin typeface="Roboto"/>
              <a:ea typeface="Roboto"/>
              <a:cs typeface="Roboto"/>
              <a:sym typeface="Roboto"/>
            </a:endParaRPr>
          </a:p>
          <a:p>
            <a:pPr marL="0" lvl="0" indent="0" algn="l" rtl="0">
              <a:lnSpc>
                <a:spcPct val="115000"/>
              </a:lnSpc>
              <a:spcBef>
                <a:spcPts val="0"/>
              </a:spcBef>
              <a:spcAft>
                <a:spcPts val="0"/>
              </a:spcAft>
              <a:buNone/>
            </a:pPr>
            <a:r>
              <a:rPr lang="sv-SE" sz="1050" u="sng">
                <a:solidFill>
                  <a:schemeClr val="hlink"/>
                </a:solidFill>
                <a:latin typeface="Roboto"/>
                <a:ea typeface="Roboto"/>
                <a:cs typeface="Roboto"/>
                <a:sym typeface="Roboto"/>
                <a:hlinkClick r:id="rId3"/>
              </a:rPr>
              <a:t>https://www.youtube.com/watch?v=qsUrEMpSmTc</a:t>
            </a:r>
            <a:r>
              <a:rPr lang="sv-SE" sz="1050">
                <a:solidFill>
                  <a:srgbClr val="131313"/>
                </a:solidFill>
                <a:latin typeface="Roboto"/>
                <a:ea typeface="Roboto"/>
                <a:cs typeface="Roboto"/>
                <a:sym typeface="Roboto"/>
              </a:rPr>
              <a:t> </a:t>
            </a:r>
            <a:endParaRPr sz="1050">
              <a:solidFill>
                <a:srgbClr val="131313"/>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3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31ff29c33ad_2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31ff29c33ad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g32a42ed9e50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9" name="Google Shape;619;g32a42ed9e5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32a42ed9e5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32a42ed9e5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g2a4924680da_2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3" name="Google Shape;643;g2a4924680da_2_1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2d58c440a9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2d58c440a9a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3278dffb930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0" name="Google Shape;670;g3278dffb930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g32b0954d84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2" name="Google Shape;682;g32b0954d84a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21681cb0bc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21681cb0bc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dirty="0"/>
              <a:t>Länk till manual för att ställa in Fokus i </a:t>
            </a:r>
            <a:r>
              <a:rPr lang="sv-SE" dirty="0" err="1"/>
              <a:t>Chromebook</a:t>
            </a:r>
            <a:r>
              <a:rPr lang="sv-SE" dirty="0"/>
              <a:t>:  </a:t>
            </a:r>
            <a:r>
              <a:rPr lang="sv-SE" u="sng" dirty="0">
                <a:solidFill>
                  <a:schemeClr val="hlink"/>
                </a:solidFill>
                <a:hlinkClick r:id="rId3"/>
              </a:rPr>
              <a:t>Fokus Chromebook.pdf</a:t>
            </a:r>
            <a:r>
              <a:rPr lang="sv-SE" dirty="0"/>
              <a:t>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31ff29c33ad_2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31ff29c33ad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a:solidFill>
                  <a:schemeClr val="dk1"/>
                </a:solidFill>
              </a:rPr>
              <a:t>Länk till manual för att ställa in Fokus PC win 10: </a:t>
            </a:r>
            <a:r>
              <a:rPr lang="sv-SE" u="sng">
                <a:solidFill>
                  <a:schemeClr val="hlink"/>
                </a:solidFill>
                <a:hlinkClick r:id="rId3"/>
              </a:rPr>
              <a:t>Fokusläge windows 10.pdf</a:t>
            </a:r>
            <a:r>
              <a:rPr lang="sv-SE">
                <a:solidFill>
                  <a:schemeClr val="dk1"/>
                </a:solidFill>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5774bcb14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5774bcb14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sv-SE" dirty="0">
                <a:solidFill>
                  <a:schemeClr val="dk1"/>
                </a:solidFill>
              </a:rPr>
              <a:t>Länk till manual för att ställa in Fokus PC </a:t>
            </a:r>
            <a:r>
              <a:rPr lang="sv-SE" dirty="0" err="1">
                <a:solidFill>
                  <a:schemeClr val="dk1"/>
                </a:solidFill>
              </a:rPr>
              <a:t>win</a:t>
            </a:r>
            <a:r>
              <a:rPr lang="sv-SE" dirty="0">
                <a:solidFill>
                  <a:schemeClr val="dk1"/>
                </a:solidFill>
              </a:rPr>
              <a:t> 10: </a:t>
            </a:r>
            <a:r>
              <a:rPr lang="sv-SE" u="sng" dirty="0">
                <a:solidFill>
                  <a:schemeClr val="hlink"/>
                </a:solidFill>
                <a:hlinkClick r:id="rId3"/>
              </a:rPr>
              <a:t>Fokusläge </a:t>
            </a:r>
            <a:r>
              <a:rPr lang="sv-SE" u="sng" dirty="0" err="1">
                <a:solidFill>
                  <a:schemeClr val="hlink"/>
                </a:solidFill>
                <a:hlinkClick r:id="rId3"/>
              </a:rPr>
              <a:t>windows</a:t>
            </a:r>
            <a:r>
              <a:rPr lang="sv-SE" u="sng" dirty="0">
                <a:solidFill>
                  <a:schemeClr val="hlink"/>
                </a:solidFill>
                <a:hlinkClick r:id="rId3"/>
              </a:rPr>
              <a:t> 11.pdf</a:t>
            </a:r>
            <a:r>
              <a:rPr lang="sv-SE" dirty="0">
                <a:solidFill>
                  <a:schemeClr val="dk1"/>
                </a:solidFill>
              </a:rPr>
              <a: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d58c440a9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2d58c440a9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1ff29c33ad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1ff29c33ad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a:t>Film: </a:t>
            </a:r>
            <a:r>
              <a:rPr lang="sv-SE" sz="1050">
                <a:solidFill>
                  <a:srgbClr val="131313"/>
                </a:solidFill>
                <a:latin typeface="Roboto"/>
                <a:ea typeface="Roboto"/>
                <a:cs typeface="Roboto"/>
                <a:sym typeface="Roboto"/>
              </a:rPr>
              <a:t>Känner du ibland att fastän du har suttit och pluggat i timmar så har du knappt fått något gjort? Pomodoro är en metod som går ut på att plugga fokuserat och ta korta pauser. Testa pomodorometoden och se om ditt pluggande blir mer effektivt! </a:t>
            </a:r>
            <a:endParaRPr/>
          </a:p>
          <a:p>
            <a:pPr marL="0" lvl="0" indent="0" algn="l" rtl="0">
              <a:spcBef>
                <a:spcPts val="0"/>
              </a:spcBef>
              <a:spcAft>
                <a:spcPts val="0"/>
              </a:spcAft>
              <a:buNone/>
            </a:pPr>
            <a:r>
              <a:rPr lang="sv-SE" u="sng">
                <a:solidFill>
                  <a:schemeClr val="hlink"/>
                </a:solidFill>
                <a:hlinkClick r:id="rId3"/>
              </a:rPr>
              <a:t>https://www.youtube.com/watch?v=s_ARmMJlEXU</a:t>
            </a:r>
            <a:r>
              <a:rPr lang="sv-SE"/>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31fead1eb2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31fead1eb2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a:t>Länk till manual för webbsidan Pomofocus:  </a:t>
            </a:r>
            <a:r>
              <a:rPr lang="sv-SE" u="sng">
                <a:solidFill>
                  <a:schemeClr val="hlink"/>
                </a:solidFill>
                <a:hlinkClick r:id="rId3"/>
              </a:rPr>
              <a:t>Pomofocus.pdf</a:t>
            </a:r>
            <a:r>
              <a:rPr lang="sv-SE"/>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463750" y="1371629"/>
            <a:ext cx="4388700"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0"/>
        <p:cNvGrpSpPr/>
        <p:nvPr/>
      </p:nvGrpSpPr>
      <p:grpSpPr>
        <a:xfrm>
          <a:off x="0" y="0"/>
          <a:ext cx="0" cy="0"/>
          <a:chOff x="0" y="0"/>
          <a:chExt cx="0" cy="0"/>
        </a:xfrm>
      </p:grpSpPr>
      <p:sp>
        <p:nvSpPr>
          <p:cNvPr id="81" name="Google Shape;81;p13"/>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lvl1pPr lvl="0">
              <a:spcBef>
                <a:spcPts val="0"/>
              </a:spcBef>
              <a:spcAft>
                <a:spcPts val="0"/>
              </a:spcAft>
              <a:buSzPts val="4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3"/>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lvl1pPr marL="457200" lvl="0" indent="-431800">
              <a:spcBef>
                <a:spcPts val="640"/>
              </a:spcBef>
              <a:spcAft>
                <a:spcPts val="0"/>
              </a:spcAft>
              <a:buSzPts val="3200"/>
              <a:buChar char="•"/>
              <a:defRPr/>
            </a:lvl1pPr>
            <a:lvl2pPr marL="914400" lvl="1" indent="-406400">
              <a:spcBef>
                <a:spcPts val="560"/>
              </a:spcBef>
              <a:spcAft>
                <a:spcPts val="0"/>
              </a:spcAft>
              <a:buSzPts val="2800"/>
              <a:buChar char="–"/>
              <a:defRPr/>
            </a:lvl2pPr>
            <a:lvl3pPr marL="1371600" lvl="2" indent="-381000">
              <a:spcBef>
                <a:spcPts val="480"/>
              </a:spcBef>
              <a:spcAft>
                <a:spcPts val="0"/>
              </a:spcAft>
              <a:buSzPts val="2400"/>
              <a:buChar char="•"/>
              <a:defRPr/>
            </a:lvl3pPr>
            <a:lvl4pPr marL="1828800" lvl="3" indent="-355600">
              <a:spcBef>
                <a:spcPts val="400"/>
              </a:spcBef>
              <a:spcAft>
                <a:spcPts val="0"/>
              </a:spcAft>
              <a:buSzPts val="2000"/>
              <a:buChar char="–"/>
              <a:defRPr/>
            </a:lvl4pPr>
            <a:lvl5pPr marL="2286000" lvl="4" indent="-355600">
              <a:spcBef>
                <a:spcPts val="400"/>
              </a:spcBef>
              <a:spcAft>
                <a:spcPts val="0"/>
              </a:spcAft>
              <a:buSzPts val="2000"/>
              <a:buChar char="»"/>
              <a:defRPr/>
            </a:lvl5pPr>
            <a:lvl6pPr marL="2743200" lvl="5" indent="-355600">
              <a:spcBef>
                <a:spcPts val="400"/>
              </a:spcBef>
              <a:spcAft>
                <a:spcPts val="0"/>
              </a:spcAft>
              <a:buSzPts val="2000"/>
              <a:buChar char="•"/>
              <a:defRPr/>
            </a:lvl6pPr>
            <a:lvl7pPr marL="3200400" lvl="6" indent="-355600">
              <a:spcBef>
                <a:spcPts val="400"/>
              </a:spcBef>
              <a:spcAft>
                <a:spcPts val="0"/>
              </a:spcAft>
              <a:buSzPts val="2000"/>
              <a:buChar char="•"/>
              <a:defRPr/>
            </a:lvl7pPr>
            <a:lvl8pPr marL="3657600" lvl="7" indent="-355600">
              <a:spcBef>
                <a:spcPts val="400"/>
              </a:spcBef>
              <a:spcAft>
                <a:spcPts val="0"/>
              </a:spcAft>
              <a:buSzPts val="2000"/>
              <a:buChar char="•"/>
              <a:defRPr/>
            </a:lvl8pPr>
            <a:lvl9pPr marL="4114800" lvl="8" indent="-355600">
              <a:spcBef>
                <a:spcPts val="400"/>
              </a:spcBef>
              <a:spcAft>
                <a:spcPts val="0"/>
              </a:spcAft>
              <a:buSzPts val="2000"/>
              <a:buChar char="•"/>
              <a:defRPr/>
            </a:lvl9pPr>
          </a:lstStyle>
          <a:p>
            <a:endParaRPr/>
          </a:p>
        </p:txBody>
      </p:sp>
      <p:sp>
        <p:nvSpPr>
          <p:cNvPr id="83" name="Google Shape;83;p13"/>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685800" y="1597819"/>
            <a:ext cx="7772400" cy="11025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3"/>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722313" y="3305175"/>
            <a:ext cx="7772400" cy="10215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722313" y="2180035"/>
            <a:ext cx="7772400" cy="11250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4"/>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457200" y="1151335"/>
            <a:ext cx="40401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6"/>
          <p:cNvSpPr txBox="1">
            <a:spLocks noGrp="1"/>
          </p:cNvSpPr>
          <p:nvPr>
            <p:ph type="body" idx="3"/>
          </p:nvPr>
        </p:nvSpPr>
        <p:spPr>
          <a:xfrm>
            <a:off x="4645025" y="1151335"/>
            <a:ext cx="4041900" cy="479700"/>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4645025" y="1631156"/>
            <a:ext cx="4041900" cy="2963400"/>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04788"/>
            <a:ext cx="3008400" cy="8715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04788"/>
            <a:ext cx="5111700" cy="4389900"/>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076325"/>
            <a:ext cx="3008400" cy="35184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3600450"/>
            <a:ext cx="5486400" cy="4251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459581"/>
            <a:ext cx="5486400" cy="3086100"/>
          </a:xfrm>
          <a:prstGeom prst="rect">
            <a:avLst/>
          </a:prstGeom>
          <a:noFill/>
          <a:ln>
            <a:noFill/>
          </a:ln>
        </p:spPr>
      </p:sp>
      <p:sp>
        <p:nvSpPr>
          <p:cNvPr id="64" name="Google Shape;64;p10"/>
          <p:cNvSpPr txBox="1">
            <a:spLocks noGrp="1"/>
          </p:cNvSpPr>
          <p:nvPr>
            <p:ph type="body" idx="1"/>
          </p:nvPr>
        </p:nvSpPr>
        <p:spPr>
          <a:xfrm>
            <a:off x="1792288" y="4025504"/>
            <a:ext cx="5486400" cy="603600"/>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app.digitalaverktyg.se/klockor/" TargetMode="External"/><Relationship Id="rId5" Type="http://schemas.openxmlformats.org/officeDocument/2006/relationships/hyperlink" Target="https://app.digitalaverktyg.se/pomodoro/index.html" TargetMode="External"/><Relationship Id="rId4" Type="http://schemas.openxmlformats.org/officeDocument/2006/relationships/image" Target="../media/image15.png"/><Relationship Id="rId9" Type="http://schemas.openxmlformats.org/officeDocument/2006/relationships/hyperlink" Target="https://app.digitalaverktyg.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hyperlink" Target="https://drive.google.com/file/d/1AFcGjD2R5oZqxNJq8HP5y4szTsUq9LK-/view"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drive.google.com/drive/u/0/folders/1XgwloBA5JeBYKS0ybIlzUBWlwAfXOIo1" TargetMode="External"/><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hyperlink" Target="https://drive.google.com/file/d/14Pojlo7I2aG0VgcQL4nAkPoYTw8IoLwp/view" TargetMode="External"/><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VlK_r1wzdY8"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OsqcgGHsl5w"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s://drive.google.com/file/d/1aSY7RsiJM2LzNl8IiiR1LIJHq6_u7Dsp/view" TargetMode="Externa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30.png"/><Relationship Id="rId7" Type="http://schemas.openxmlformats.org/officeDocument/2006/relationships/hyperlink" Target="https://drive.google.com/file/d/1-l40H5u1tQbYyASxuGAgDj80CBb7-azq/view"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hyperlink" Target="https://drive.google.com/file/d/1QQ-1kzs9S8ACy_6F988kYAPlEvgpV4Yr/view"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vZzUs81nhW4"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37.jp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youtube.com/watch?v=qsUrEMpSmTc"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4.png"/><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7.png"/></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7.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hyperlink" Target="http://www.studieteknik.kronoberg.se"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drive.google.com/file/d/1tmLjTnAPW9ktUuTQQpEm2He4Yy4AIAmi/view"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drive.google.com/file/d/1Fvie30yjRjrXgKTAHLHZDU1yER6M63vT/view" TargetMode="Externa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drive.google.com/file/d/1g61wAyBPqD5d8bBUSwrWIahIooG8_59H/view"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hyperlink" Target="http://www.youtube.com/watch?v=s_ARmMJlEXU"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2.png"/><Relationship Id="rId7" Type="http://schemas.openxmlformats.org/officeDocument/2006/relationships/hyperlink" Target="https://drive.google.com/file/d/1DNW7qrYg6Kw550vFHRQJqvdy7vnWqAtc/view"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hyperlink" Target="https://pomofocus.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4"/>
          <p:cNvSpPr/>
          <p:nvPr/>
        </p:nvSpPr>
        <p:spPr>
          <a:xfrm rot="345">
            <a:off x="603150" y="346200"/>
            <a:ext cx="59796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89" name="Google Shape;89;p14"/>
          <p:cNvSpPr txBox="1">
            <a:spLocks noGrp="1"/>
          </p:cNvSpPr>
          <p:nvPr>
            <p:ph type="title"/>
          </p:nvPr>
        </p:nvSpPr>
        <p:spPr>
          <a:xfrm>
            <a:off x="913392" y="380000"/>
            <a:ext cx="6741558" cy="798600"/>
          </a:xfrm>
          <a:prstGeom prst="rect">
            <a:avLst/>
          </a:prstGeom>
          <a:noFill/>
          <a:ln>
            <a:noFill/>
          </a:ln>
        </p:spPr>
        <p:txBody>
          <a:bodyPr spcFirstLastPara="1" wrap="square" lIns="91425" tIns="45700" rIns="91425" bIns="45700" anchor="ctr" anchorCtr="0">
            <a:noAutofit/>
          </a:bodyPr>
          <a:lstStyle/>
          <a:p>
            <a:pPr lvl="0" algn="l">
              <a:buSzPts val="4400"/>
            </a:pPr>
            <a:r>
              <a:rPr lang="sv-SE" sz="2400" dirty="0">
                <a:solidFill>
                  <a:schemeClr val="lt1"/>
                </a:solidFill>
                <a:latin typeface="Lexend"/>
                <a:ea typeface="Lexend"/>
                <a:cs typeface="Lexend"/>
                <a:sym typeface="Lexend"/>
              </a:rPr>
              <a:t>Digital </a:t>
            </a:r>
            <a:r>
              <a:rPr lang="sv-SE" sz="2400" dirty="0" err="1">
                <a:solidFill>
                  <a:schemeClr val="lt1"/>
                </a:solidFill>
                <a:latin typeface="Lexend"/>
                <a:ea typeface="Lexend"/>
                <a:cs typeface="Lexend"/>
                <a:sym typeface="Lexend"/>
              </a:rPr>
              <a:t>Study</a:t>
            </a:r>
            <a:r>
              <a:rPr lang="sv-SE" sz="2400" dirty="0">
                <a:solidFill>
                  <a:schemeClr val="lt1"/>
                </a:solidFill>
                <a:latin typeface="Lexend"/>
                <a:ea typeface="Lexend"/>
                <a:cs typeface="Lexend"/>
                <a:sym typeface="Lexend"/>
              </a:rPr>
              <a:t> </a:t>
            </a:r>
            <a:r>
              <a:rPr lang="sv-SE" sz="2400" dirty="0" err="1">
                <a:solidFill>
                  <a:schemeClr val="lt1"/>
                </a:solidFill>
                <a:latin typeface="Lexend"/>
                <a:ea typeface="Lexend"/>
                <a:cs typeface="Lexend"/>
                <a:sym typeface="Lexend"/>
              </a:rPr>
              <a:t>Techniques</a:t>
            </a:r>
            <a:r>
              <a:rPr lang="sv-SE" sz="2400" dirty="0">
                <a:solidFill>
                  <a:schemeClr val="lt1"/>
                </a:solidFill>
                <a:latin typeface="Lexend"/>
                <a:ea typeface="Lexend"/>
                <a:cs typeface="Lexend"/>
                <a:sym typeface="Lexend"/>
              </a:rPr>
              <a:t> - Focus</a:t>
            </a:r>
            <a:endParaRPr sz="2400" dirty="0">
              <a:solidFill>
                <a:schemeClr val="lt1"/>
              </a:solidFill>
              <a:latin typeface="Lexend"/>
              <a:ea typeface="Lexend"/>
              <a:cs typeface="Lexend"/>
              <a:sym typeface="Lexend"/>
            </a:endParaRPr>
          </a:p>
        </p:txBody>
      </p:sp>
      <p:sp>
        <p:nvSpPr>
          <p:cNvPr id="90" name="Google Shape;90;p14"/>
          <p:cNvSpPr txBox="1">
            <a:spLocks noGrp="1"/>
          </p:cNvSpPr>
          <p:nvPr>
            <p:ph type="body" idx="1"/>
          </p:nvPr>
        </p:nvSpPr>
        <p:spPr>
          <a:xfrm>
            <a:off x="603150" y="1463800"/>
            <a:ext cx="7051800" cy="3394500"/>
          </a:xfrm>
          <a:prstGeom prst="rect">
            <a:avLst/>
          </a:prstGeom>
          <a:noFill/>
          <a:ln>
            <a:noFill/>
          </a:ln>
        </p:spPr>
        <p:txBody>
          <a:bodyPr spcFirstLastPara="1" wrap="square" lIns="91425" tIns="45700" rIns="91425" bIns="45700" anchor="t" anchorCtr="0">
            <a:noAutofit/>
          </a:bodyPr>
          <a:lstStyle/>
          <a:p>
            <a:pPr lvl="0" indent="-319461">
              <a:spcBef>
                <a:spcPts val="0"/>
              </a:spcBef>
              <a:buSzPts val="1431"/>
              <a:buFont typeface="Lexend Light"/>
              <a:buChar char="•"/>
            </a:pPr>
            <a:r>
              <a:rPr lang="en-US" sz="1430" dirty="0">
                <a:latin typeface="Lexend Light"/>
                <a:ea typeface="Lexend Light"/>
                <a:cs typeface="Lexend Light"/>
                <a:sym typeface="Lexend Light"/>
              </a:rPr>
              <a:t>Staying focused is essential for learning
Both physical and digital disruptions affect the ability to concentrate and absorb information. 
Important
Understand what factors interfere with focus 
Learning to deal with the challenges</a:t>
            </a:r>
            <a:r>
              <a:rPr lang="sv-SE" sz="1430" dirty="0">
                <a:latin typeface="Lexend Light"/>
                <a:ea typeface="Lexend Light"/>
                <a:cs typeface="Lexend Light"/>
                <a:sym typeface="Lexend Light"/>
              </a:rPr>
              <a:t>.</a:t>
            </a:r>
            <a:endParaRPr dirty="0"/>
          </a:p>
        </p:txBody>
      </p:sp>
      <p:pic>
        <p:nvPicPr>
          <p:cNvPr id="91" name="Google Shape;91;p14"/>
          <p:cNvPicPr preferRelativeResize="0"/>
          <p:nvPr/>
        </p:nvPicPr>
        <p:blipFill>
          <a:blip r:embed="rId3">
            <a:alphaModFix/>
          </a:blip>
          <a:stretch>
            <a:fillRect/>
          </a:stretch>
        </p:blipFill>
        <p:spPr>
          <a:xfrm>
            <a:off x="7476300" y="309050"/>
            <a:ext cx="1154750" cy="1154750"/>
          </a:xfrm>
          <a:prstGeom prst="rect">
            <a:avLst/>
          </a:prstGeom>
          <a:noFill/>
          <a:ln>
            <a:noFill/>
          </a:ln>
        </p:spPr>
      </p:pic>
      <p:pic>
        <p:nvPicPr>
          <p:cNvPr id="92" name="Google Shape;92;p14"/>
          <p:cNvPicPr preferRelativeResize="0"/>
          <p:nvPr/>
        </p:nvPicPr>
        <p:blipFill>
          <a:blip r:embed="rId4">
            <a:alphaModFix/>
          </a:blip>
          <a:stretch>
            <a:fillRect/>
          </a:stretch>
        </p:blipFill>
        <p:spPr>
          <a:xfrm>
            <a:off x="8061209" y="860600"/>
            <a:ext cx="1031725" cy="1031725"/>
          </a:xfrm>
          <a:prstGeom prst="rect">
            <a:avLst/>
          </a:prstGeom>
          <a:noFill/>
          <a:ln>
            <a:noFill/>
          </a:ln>
        </p:spPr>
      </p:pic>
      <p:sp>
        <p:nvSpPr>
          <p:cNvPr id="93" name="Google Shape;93;p1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94" name="Google Shape;94;p14"/>
          <p:cNvGrpSpPr/>
          <p:nvPr/>
        </p:nvGrpSpPr>
        <p:grpSpPr>
          <a:xfrm>
            <a:off x="0" y="4650300"/>
            <a:ext cx="9144000" cy="493200"/>
            <a:chOff x="0" y="4650300"/>
            <a:chExt cx="9144000" cy="493200"/>
          </a:xfrm>
        </p:grpSpPr>
        <p:sp>
          <p:nvSpPr>
            <p:cNvPr id="95" name="Google Shape;95;p14"/>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96" name="Google Shape;96;p14" title="AVM_NY_logo_ vit Liggande.png"/>
            <p:cNvPicPr preferRelativeResize="0"/>
            <p:nvPr/>
          </p:nvPicPr>
          <p:blipFill>
            <a:blip r:embed="rId5">
              <a:alphaModFix/>
            </a:blip>
            <a:stretch>
              <a:fillRect/>
            </a:stretch>
          </p:blipFill>
          <p:spPr>
            <a:xfrm>
              <a:off x="7946750" y="4747000"/>
              <a:ext cx="1071427" cy="299775"/>
            </a:xfrm>
            <a:prstGeom prst="rect">
              <a:avLst/>
            </a:prstGeom>
            <a:noFill/>
            <a:ln>
              <a:noFill/>
            </a:ln>
          </p:spPr>
        </p:pic>
      </p:grpSp>
      <p:sp>
        <p:nvSpPr>
          <p:cNvPr id="97" name="Google Shape;97;p14"/>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xEl>
                                              <p:pRg st="0" end="0"/>
                                            </p:txEl>
                                          </p:spTgt>
                                        </p:tgtEl>
                                        <p:attrNameLst>
                                          <p:attrName>style.visibility</p:attrName>
                                        </p:attrNameLst>
                                      </p:cBhvr>
                                      <p:to>
                                        <p:strVal val="visible"/>
                                      </p:to>
                                    </p:set>
                                    <p:animEffect transition="in" filter="fade">
                                      <p:cBhvr>
                                        <p:cTn id="7" dur="10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3"/>
          <p:cNvSpPr/>
          <p:nvPr/>
        </p:nvSpPr>
        <p:spPr>
          <a:xfrm rot="408">
            <a:off x="44" y="300"/>
            <a:ext cx="5057100" cy="765900"/>
          </a:xfrm>
          <a:prstGeom prst="round2DiagRect">
            <a:avLst>
              <a:gd name="adj1" fmla="val 49117"/>
              <a:gd name="adj2" fmla="val 0"/>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41" name="Google Shape;241;p23"/>
          <p:cNvSpPr txBox="1">
            <a:spLocks noGrp="1"/>
          </p:cNvSpPr>
          <p:nvPr>
            <p:ph type="title"/>
          </p:nvPr>
        </p:nvSpPr>
        <p:spPr>
          <a:xfrm>
            <a:off x="0" y="90050"/>
            <a:ext cx="2742900" cy="572700"/>
          </a:xfrm>
          <a:prstGeom prst="rect">
            <a:avLst/>
          </a:prstGeom>
        </p:spPr>
        <p:txBody>
          <a:bodyPr spcFirstLastPara="1" wrap="square" lIns="91425" tIns="45700" rIns="91425" bIns="45700" anchor="ctr" anchorCtr="0">
            <a:noAutofit/>
          </a:bodyPr>
          <a:lstStyle/>
          <a:p>
            <a:pPr lvl="0" algn="l"/>
            <a:r>
              <a:rPr lang="sv-SE" sz="3200" dirty="0" err="1">
                <a:solidFill>
                  <a:schemeClr val="lt1"/>
                </a:solidFill>
                <a:latin typeface="Lexend Light"/>
                <a:ea typeface="Lexend Light"/>
                <a:cs typeface="Lexend Light"/>
                <a:sym typeface="Lexend Light"/>
              </a:rPr>
              <a:t>More</a:t>
            </a:r>
            <a:r>
              <a:rPr lang="sv-SE" sz="3200" dirty="0">
                <a:solidFill>
                  <a:schemeClr val="lt1"/>
                </a:solidFill>
                <a:latin typeface="Lexend Light"/>
                <a:ea typeface="Lexend Light"/>
                <a:cs typeface="Lexend Light"/>
                <a:sym typeface="Lexend Light"/>
              </a:rPr>
              <a:t> timers</a:t>
            </a:r>
            <a:endParaRPr sz="3200" dirty="0">
              <a:solidFill>
                <a:schemeClr val="lt1"/>
              </a:solidFill>
              <a:latin typeface="Lexend Light"/>
              <a:ea typeface="Lexend Light"/>
              <a:cs typeface="Lexend Light"/>
              <a:sym typeface="Lexend Light"/>
            </a:endParaRPr>
          </a:p>
        </p:txBody>
      </p:sp>
      <p:sp>
        <p:nvSpPr>
          <p:cNvPr id="242" name="Google Shape;242;p23"/>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43" name="Google Shape;243;p23"/>
          <p:cNvGrpSpPr/>
          <p:nvPr/>
        </p:nvGrpSpPr>
        <p:grpSpPr>
          <a:xfrm>
            <a:off x="0" y="4650300"/>
            <a:ext cx="9144000" cy="493200"/>
            <a:chOff x="0" y="4650300"/>
            <a:chExt cx="9144000" cy="493200"/>
          </a:xfrm>
        </p:grpSpPr>
        <p:sp>
          <p:nvSpPr>
            <p:cNvPr id="244" name="Google Shape;244;p23"/>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45" name="Google Shape;245;p23"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246" name="Google Shape;246;p23"/>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grpSp>
        <p:nvGrpSpPr>
          <p:cNvPr id="247" name="Google Shape;247;p23"/>
          <p:cNvGrpSpPr/>
          <p:nvPr/>
        </p:nvGrpSpPr>
        <p:grpSpPr>
          <a:xfrm>
            <a:off x="3340950" y="1127825"/>
            <a:ext cx="2172900" cy="2848025"/>
            <a:chOff x="3340950" y="1127825"/>
            <a:chExt cx="2172900" cy="2848025"/>
          </a:xfrm>
        </p:grpSpPr>
        <p:pic>
          <p:nvPicPr>
            <p:cNvPr id="248" name="Google Shape;248;p23"/>
            <p:cNvPicPr preferRelativeResize="0"/>
            <p:nvPr/>
          </p:nvPicPr>
          <p:blipFill>
            <a:blip r:embed="rId4">
              <a:alphaModFix/>
            </a:blip>
            <a:stretch>
              <a:fillRect/>
            </a:stretch>
          </p:blipFill>
          <p:spPr>
            <a:xfrm>
              <a:off x="3340950" y="1127825"/>
              <a:ext cx="2034600" cy="2088900"/>
            </a:xfrm>
            <a:prstGeom prst="roundRect">
              <a:avLst>
                <a:gd name="adj" fmla="val 16667"/>
              </a:avLst>
            </a:prstGeom>
            <a:noFill/>
            <a:ln>
              <a:noFill/>
            </a:ln>
            <a:effectLst>
              <a:outerShdw blurRad="57150" dist="19050" dir="5400000" algn="bl" rotWithShape="0">
                <a:srgbClr val="000000">
                  <a:alpha val="50000"/>
                </a:srgbClr>
              </a:outerShdw>
            </a:effectLst>
          </p:spPr>
        </p:pic>
        <p:sp>
          <p:nvSpPr>
            <p:cNvPr id="249" name="Google Shape;249;p23"/>
            <p:cNvSpPr txBox="1"/>
            <p:nvPr/>
          </p:nvSpPr>
          <p:spPr>
            <a:xfrm>
              <a:off x="3340950" y="3452650"/>
              <a:ext cx="21729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100" u="sng">
                  <a:solidFill>
                    <a:schemeClr val="hlink"/>
                  </a:solidFill>
                  <a:latin typeface="Lexend Light"/>
                  <a:ea typeface="Lexend Light"/>
                  <a:cs typeface="Lexend Light"/>
                  <a:sym typeface="Lexend Light"/>
                  <a:hlinkClick r:id="rId5"/>
                </a:rPr>
                <a:t>https://app.digitalaverktyg.se/pomodoro/index.html</a:t>
              </a:r>
              <a:r>
                <a:rPr lang="sv-SE" sz="1100" u="sng">
                  <a:latin typeface="Lexend Light"/>
                  <a:ea typeface="Lexend Light"/>
                  <a:cs typeface="Lexend Light"/>
                  <a:sym typeface="Lexend Light"/>
                </a:rPr>
                <a:t> </a:t>
              </a:r>
              <a:endParaRPr sz="1100" u="sng">
                <a:latin typeface="Lexend Light"/>
                <a:ea typeface="Lexend Light"/>
                <a:cs typeface="Lexend Light"/>
                <a:sym typeface="Lexend Light"/>
              </a:endParaRPr>
            </a:p>
          </p:txBody>
        </p:sp>
      </p:grpSp>
      <p:grpSp>
        <p:nvGrpSpPr>
          <p:cNvPr id="250" name="Google Shape;250;p23"/>
          <p:cNvGrpSpPr/>
          <p:nvPr/>
        </p:nvGrpSpPr>
        <p:grpSpPr>
          <a:xfrm>
            <a:off x="780938" y="1127824"/>
            <a:ext cx="1989000" cy="2967726"/>
            <a:chOff x="780938" y="1127824"/>
            <a:chExt cx="1989000" cy="2967726"/>
          </a:xfrm>
        </p:grpSpPr>
        <p:sp>
          <p:nvSpPr>
            <p:cNvPr id="251" name="Google Shape;251;p23"/>
            <p:cNvSpPr txBox="1"/>
            <p:nvPr/>
          </p:nvSpPr>
          <p:spPr>
            <a:xfrm>
              <a:off x="780938" y="3418450"/>
              <a:ext cx="19890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100" u="sng">
                  <a:solidFill>
                    <a:schemeClr val="hlink"/>
                  </a:solidFill>
                  <a:latin typeface="Lexend Light"/>
                  <a:ea typeface="Lexend Light"/>
                  <a:cs typeface="Lexend Light"/>
                  <a:sym typeface="Lexend Light"/>
                  <a:hlinkClick r:id="rId6"/>
                </a:rPr>
                <a:t>https://app.digitalaverktyg.se/klockor/</a:t>
              </a:r>
              <a:r>
                <a:rPr lang="sv-SE" sz="1100">
                  <a:solidFill>
                    <a:schemeClr val="dk1"/>
                  </a:solidFill>
                  <a:latin typeface="Lexend Light"/>
                  <a:ea typeface="Lexend Light"/>
                  <a:cs typeface="Lexend Light"/>
                  <a:sym typeface="Lexend Light"/>
                </a:rPr>
                <a:t> </a:t>
              </a:r>
              <a:endParaRPr sz="110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a:solidFill>
                  <a:schemeClr val="dk2"/>
                </a:solidFill>
              </a:endParaRPr>
            </a:p>
          </p:txBody>
        </p:sp>
        <p:pic>
          <p:nvPicPr>
            <p:cNvPr id="252" name="Google Shape;252;p23"/>
            <p:cNvPicPr preferRelativeResize="0"/>
            <p:nvPr/>
          </p:nvPicPr>
          <p:blipFill>
            <a:blip r:embed="rId7">
              <a:alphaModFix/>
            </a:blip>
            <a:stretch>
              <a:fillRect/>
            </a:stretch>
          </p:blipFill>
          <p:spPr>
            <a:xfrm>
              <a:off x="933350" y="1127824"/>
              <a:ext cx="1684200" cy="2088900"/>
            </a:xfrm>
            <a:prstGeom prst="roundRect">
              <a:avLst>
                <a:gd name="adj" fmla="val 16667"/>
              </a:avLst>
            </a:prstGeom>
            <a:noFill/>
            <a:ln>
              <a:noFill/>
            </a:ln>
            <a:effectLst>
              <a:outerShdw blurRad="57150" dist="19050" dir="5400000" algn="bl" rotWithShape="0">
                <a:srgbClr val="000000">
                  <a:alpha val="50000"/>
                </a:srgbClr>
              </a:outerShdw>
            </a:effectLst>
          </p:spPr>
        </p:pic>
      </p:grpSp>
      <p:grpSp>
        <p:nvGrpSpPr>
          <p:cNvPr id="253" name="Google Shape;253;p23"/>
          <p:cNvGrpSpPr/>
          <p:nvPr/>
        </p:nvGrpSpPr>
        <p:grpSpPr>
          <a:xfrm>
            <a:off x="6133875" y="1127825"/>
            <a:ext cx="2022588" cy="2894225"/>
            <a:chOff x="6133875" y="1127825"/>
            <a:chExt cx="2022588" cy="2894225"/>
          </a:xfrm>
        </p:grpSpPr>
        <p:sp>
          <p:nvSpPr>
            <p:cNvPr id="254" name="Google Shape;254;p23"/>
            <p:cNvSpPr txBox="1"/>
            <p:nvPr/>
          </p:nvSpPr>
          <p:spPr>
            <a:xfrm>
              <a:off x="6214263" y="3418450"/>
              <a:ext cx="1942200" cy="60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sv-SE" sz="1100" u="sng">
                  <a:solidFill>
                    <a:schemeClr val="hlink"/>
                  </a:solidFill>
                  <a:latin typeface="Lexend Light"/>
                  <a:ea typeface="Lexend Light"/>
                  <a:cs typeface="Lexend Light"/>
                  <a:sym typeface="Lexend Light"/>
                  <a:hlinkClick r:id="rId6"/>
                </a:rPr>
                <a:t>https://app.digitalaverktyg.se/klockor/</a:t>
              </a:r>
              <a:r>
                <a:rPr lang="sv-SE" sz="1100">
                  <a:solidFill>
                    <a:schemeClr val="dk1"/>
                  </a:solidFill>
                  <a:latin typeface="Lexend Light"/>
                  <a:ea typeface="Lexend Light"/>
                  <a:cs typeface="Lexend Light"/>
                  <a:sym typeface="Lexend Light"/>
                </a:rPr>
                <a:t> </a:t>
              </a:r>
              <a:endParaRPr sz="1100">
                <a:solidFill>
                  <a:schemeClr val="dk1"/>
                </a:solidFill>
                <a:latin typeface="Lexend Light"/>
                <a:ea typeface="Lexend Light"/>
                <a:cs typeface="Lexend Light"/>
                <a:sym typeface="Lexend Light"/>
              </a:endParaRPr>
            </a:p>
          </p:txBody>
        </p:sp>
        <p:pic>
          <p:nvPicPr>
            <p:cNvPr id="255" name="Google Shape;255;p23"/>
            <p:cNvPicPr preferRelativeResize="0"/>
            <p:nvPr/>
          </p:nvPicPr>
          <p:blipFill>
            <a:blip r:embed="rId8">
              <a:alphaModFix/>
            </a:blip>
            <a:stretch>
              <a:fillRect/>
            </a:stretch>
          </p:blipFill>
          <p:spPr>
            <a:xfrm>
              <a:off x="6133875" y="1127825"/>
              <a:ext cx="1867800" cy="2088900"/>
            </a:xfrm>
            <a:prstGeom prst="roundRect">
              <a:avLst>
                <a:gd name="adj" fmla="val 16667"/>
              </a:avLst>
            </a:prstGeom>
            <a:noFill/>
            <a:ln>
              <a:noFill/>
            </a:ln>
            <a:effectLst>
              <a:outerShdw blurRad="57150" dist="19050" dir="5400000" algn="bl" rotWithShape="0">
                <a:srgbClr val="000000">
                  <a:alpha val="50000"/>
                </a:srgbClr>
              </a:outerShdw>
            </a:effectLst>
          </p:spPr>
        </p:pic>
      </p:grpSp>
      <p:sp>
        <p:nvSpPr>
          <p:cNvPr id="256" name="Google Shape;256;p23"/>
          <p:cNvSpPr txBox="1"/>
          <p:nvPr/>
        </p:nvSpPr>
        <p:spPr>
          <a:xfrm>
            <a:off x="5685363" y="262550"/>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u="sng" dirty="0">
                <a:solidFill>
                  <a:schemeClr val="hlink"/>
                </a:solidFill>
                <a:latin typeface="Lexend"/>
                <a:ea typeface="Lexend"/>
                <a:cs typeface="Lexend"/>
                <a:sym typeface="Lexend"/>
                <a:hlinkClick r:id="rId9"/>
              </a:rPr>
              <a:t>https://app.digitalaverktyg.se/</a:t>
            </a:r>
            <a:r>
              <a:rPr lang="sv-SE" dirty="0">
                <a:latin typeface="Lexend"/>
                <a:ea typeface="Lexend"/>
                <a:cs typeface="Lexend"/>
                <a:sym typeface="Lexend"/>
              </a:rPr>
              <a:t> </a:t>
            </a:r>
            <a:endParaRPr dirty="0">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1000"/>
                                        <p:tgtEl>
                                          <p:spTgt spid="25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53"/>
                                        </p:tgtEl>
                                        <p:attrNameLst>
                                          <p:attrName>style.visibility</p:attrName>
                                        </p:attrNameLst>
                                      </p:cBhvr>
                                      <p:to>
                                        <p:strVal val="visible"/>
                                      </p:to>
                                    </p:set>
                                    <p:anim calcmode="lin" valueType="num">
                                      <p:cBhvr additive="base">
                                        <p:cTn id="12" dur="1000"/>
                                        <p:tgtEl>
                                          <p:spTgt spid="253"/>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47"/>
                                        </p:tgtEl>
                                        <p:attrNameLst>
                                          <p:attrName>style.visibility</p:attrName>
                                        </p:attrNameLst>
                                      </p:cBhvr>
                                      <p:to>
                                        <p:strVal val="visible"/>
                                      </p:to>
                                    </p:set>
                                    <p:anim calcmode="lin" valueType="num">
                                      <p:cBhvr additive="base">
                                        <p:cTn id="17" dur="1000"/>
                                        <p:tgtEl>
                                          <p:spTgt spid="247"/>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250"/>
                                        </p:tgtEl>
                                        <p:attrNameLst>
                                          <p:attrName>style.visibility</p:attrName>
                                        </p:attrNameLst>
                                      </p:cBhvr>
                                      <p:to>
                                        <p:strVal val="visible"/>
                                      </p:to>
                                    </p:set>
                                    <p:anim calcmode="lin" valueType="num">
                                      <p:cBhvr additive="base">
                                        <p:cTn id="22" dur="1000"/>
                                        <p:tgtEl>
                                          <p:spTgt spid="25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4"/>
          <p:cNvSpPr/>
          <p:nvPr/>
        </p:nvSpPr>
        <p:spPr>
          <a:xfrm rot="320">
            <a:off x="37" y="29703"/>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62" name="Google Shape;262;p24"/>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Questions</a:t>
            </a:r>
            <a:endParaRPr sz="3200" dirty="0">
              <a:solidFill>
                <a:schemeClr val="lt1"/>
              </a:solidFill>
              <a:latin typeface="Lexend Light"/>
              <a:ea typeface="Lexend Light"/>
              <a:cs typeface="Lexend Light"/>
              <a:sym typeface="Lexend Light"/>
            </a:endParaRPr>
          </a:p>
        </p:txBody>
      </p:sp>
      <p:sp>
        <p:nvSpPr>
          <p:cNvPr id="263" name="Google Shape;263;p2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64" name="Google Shape;264;p24"/>
          <p:cNvGrpSpPr/>
          <p:nvPr/>
        </p:nvGrpSpPr>
        <p:grpSpPr>
          <a:xfrm>
            <a:off x="0" y="4650300"/>
            <a:ext cx="9144000" cy="493200"/>
            <a:chOff x="0" y="4650300"/>
            <a:chExt cx="9144000" cy="493200"/>
          </a:xfrm>
        </p:grpSpPr>
        <p:sp>
          <p:nvSpPr>
            <p:cNvPr id="265" name="Google Shape;265;p24"/>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66" name="Google Shape;266;p24"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267" name="Google Shape;267;p24"/>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268" name="Google Shape;268;p24"/>
          <p:cNvSpPr/>
          <p:nvPr/>
        </p:nvSpPr>
        <p:spPr>
          <a:xfrm rot="342">
            <a:off x="1552050" y="1320575"/>
            <a:ext cx="60399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buClr>
                <a:schemeClr val="dk1"/>
              </a:buClr>
              <a:buSzPts val="1100"/>
            </a:pPr>
            <a:r>
              <a:rPr lang="en-US" sz="1700" dirty="0">
                <a:solidFill>
                  <a:schemeClr val="lt1"/>
                </a:solidFill>
                <a:latin typeface="Lexend"/>
                <a:ea typeface="Lexend"/>
                <a:cs typeface="Lexend"/>
                <a:sym typeface="Lexend"/>
              </a:rPr>
              <a:t>Have any of you tried the Pomodoro method or any other way of dividing the study time?</a:t>
            </a:r>
          </a:p>
          <a:p>
            <a:pPr lvl="0" algn="ctr">
              <a:buClr>
                <a:schemeClr val="dk1"/>
              </a:buClr>
              <a:buSzPts val="1100"/>
            </a:pPr>
            <a:endParaRPr sz="1700" dirty="0">
              <a:solidFill>
                <a:schemeClr val="lt1"/>
              </a:solidFill>
              <a:latin typeface="Lexend"/>
              <a:ea typeface="Lexend"/>
              <a:cs typeface="Lexend"/>
              <a:sym typeface="Lexend"/>
            </a:endParaRPr>
          </a:p>
          <a:p>
            <a:pPr lvl="0" algn="ctr">
              <a:buClr>
                <a:schemeClr val="dk1"/>
              </a:buClr>
              <a:buSzPts val="1100"/>
            </a:pPr>
            <a:r>
              <a:rPr lang="en-US" sz="1700" dirty="0">
                <a:solidFill>
                  <a:schemeClr val="lt1"/>
                </a:solidFill>
                <a:latin typeface="Lexend"/>
                <a:ea typeface="Lexend"/>
                <a:cs typeface="Lexend"/>
                <a:sym typeface="Lexend"/>
              </a:rPr>
              <a:t>How did it work for you?</a:t>
            </a:r>
            <a:endParaRPr sz="1700" dirty="0">
              <a:solidFill>
                <a:schemeClr val="lt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5"/>
          <p:cNvSpPr/>
          <p:nvPr/>
        </p:nvSpPr>
        <p:spPr>
          <a:xfrm rot="409">
            <a:off x="1846250" y="608125"/>
            <a:ext cx="50385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74" name="Google Shape;274;p25"/>
          <p:cNvSpPr txBox="1">
            <a:spLocks noGrp="1"/>
          </p:cNvSpPr>
          <p:nvPr>
            <p:ph type="title"/>
          </p:nvPr>
        </p:nvSpPr>
        <p:spPr>
          <a:xfrm>
            <a:off x="1891550" y="1574250"/>
            <a:ext cx="5038500" cy="798600"/>
          </a:xfrm>
          <a:prstGeom prst="rect">
            <a:avLst/>
          </a:prstGeom>
        </p:spPr>
        <p:txBody>
          <a:bodyPr spcFirstLastPara="1" wrap="square" lIns="91425" tIns="45700" rIns="91425" bIns="45700" anchor="ctr" anchorCtr="0">
            <a:normAutofit fontScale="90000"/>
          </a:bodyPr>
          <a:lstStyle/>
          <a:p>
            <a:pPr lvl="0"/>
            <a:r>
              <a:rPr lang="en-US" sz="3200" dirty="0">
                <a:solidFill>
                  <a:schemeClr val="lt1"/>
                </a:solidFill>
                <a:latin typeface="Lexend Light"/>
                <a:ea typeface="Lexend Light"/>
                <a:cs typeface="Lexend Light"/>
                <a:sym typeface="Lexend Light"/>
              </a:rPr>
              <a:t>Reading Mode and Screen Clearing</a:t>
            </a:r>
            <a:endParaRPr sz="3200" dirty="0">
              <a:solidFill>
                <a:schemeClr val="lt1"/>
              </a:solidFill>
              <a:latin typeface="Lexend Light"/>
              <a:ea typeface="Lexend Light"/>
              <a:cs typeface="Lexend Light"/>
              <a:sym typeface="Lexend Light"/>
            </a:endParaRPr>
          </a:p>
        </p:txBody>
      </p:sp>
      <p:pic>
        <p:nvPicPr>
          <p:cNvPr id="275" name="Google Shape;275;p25"/>
          <p:cNvPicPr preferRelativeResize="0"/>
          <p:nvPr/>
        </p:nvPicPr>
        <p:blipFill>
          <a:blip r:embed="rId3">
            <a:alphaModFix/>
          </a:blip>
          <a:stretch>
            <a:fillRect/>
          </a:stretch>
        </p:blipFill>
        <p:spPr>
          <a:xfrm>
            <a:off x="5540825" y="1729025"/>
            <a:ext cx="2455200" cy="2455200"/>
          </a:xfrm>
          <a:prstGeom prst="rect">
            <a:avLst/>
          </a:prstGeom>
          <a:noFill/>
          <a:ln>
            <a:noFill/>
          </a:ln>
        </p:spPr>
      </p:pic>
      <p:sp>
        <p:nvSpPr>
          <p:cNvPr id="276" name="Google Shape;276;p25"/>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77" name="Google Shape;277;p25"/>
          <p:cNvGrpSpPr/>
          <p:nvPr/>
        </p:nvGrpSpPr>
        <p:grpSpPr>
          <a:xfrm>
            <a:off x="0" y="4650300"/>
            <a:ext cx="9144000" cy="493200"/>
            <a:chOff x="0" y="4650300"/>
            <a:chExt cx="9144000" cy="493200"/>
          </a:xfrm>
        </p:grpSpPr>
        <p:sp>
          <p:nvSpPr>
            <p:cNvPr id="278" name="Google Shape;278;p25"/>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79" name="Google Shape;279;p25"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280" name="Google Shape;280;p25"/>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26"/>
          <p:cNvSpPr/>
          <p:nvPr/>
        </p:nvSpPr>
        <p:spPr>
          <a:xfrm rot="409">
            <a:off x="457200" y="275950"/>
            <a:ext cx="50385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286" name="Google Shape;286;p26"/>
          <p:cNvSpPr txBox="1">
            <a:spLocks noGrp="1"/>
          </p:cNvSpPr>
          <p:nvPr>
            <p:ph type="title"/>
          </p:nvPr>
        </p:nvSpPr>
        <p:spPr>
          <a:xfrm>
            <a:off x="457200" y="275775"/>
            <a:ext cx="5038500" cy="798600"/>
          </a:xfrm>
          <a:prstGeom prst="rect">
            <a:avLst/>
          </a:prstGeom>
        </p:spPr>
        <p:txBody>
          <a:bodyPr spcFirstLastPara="1" wrap="square" lIns="91425" tIns="45700" rIns="91425" bIns="45700" anchor="ctr" anchorCtr="0">
            <a:noAutofit/>
          </a:bodyPr>
          <a:lstStyle/>
          <a:p>
            <a:pPr lvl="0" algn="l"/>
            <a:r>
              <a:rPr lang="en-US" sz="2800" dirty="0">
                <a:solidFill>
                  <a:schemeClr val="lt1"/>
                </a:solidFill>
                <a:latin typeface="Lexend Light"/>
                <a:ea typeface="Lexend Light"/>
                <a:cs typeface="Lexend Light"/>
                <a:sym typeface="Lexend Light"/>
              </a:rPr>
              <a:t>Reading Mode and Screen Clearing</a:t>
            </a:r>
            <a:endParaRPr sz="2800" dirty="0">
              <a:solidFill>
                <a:schemeClr val="lt1"/>
              </a:solidFill>
              <a:latin typeface="Lexend Light"/>
              <a:ea typeface="Lexend Light"/>
              <a:cs typeface="Lexend Light"/>
              <a:sym typeface="Lexend Light"/>
            </a:endParaRPr>
          </a:p>
        </p:txBody>
      </p:sp>
      <p:sp>
        <p:nvSpPr>
          <p:cNvPr id="287" name="Google Shape;287;p26"/>
          <p:cNvSpPr txBox="1">
            <a:spLocks noGrp="1"/>
          </p:cNvSpPr>
          <p:nvPr>
            <p:ph type="body" idx="1"/>
          </p:nvPr>
        </p:nvSpPr>
        <p:spPr>
          <a:xfrm>
            <a:off x="482375" y="1205200"/>
            <a:ext cx="8229600" cy="3394500"/>
          </a:xfrm>
          <a:prstGeom prst="rect">
            <a:avLst/>
          </a:prstGeom>
        </p:spPr>
        <p:txBody>
          <a:bodyPr spcFirstLastPara="1" wrap="square" lIns="91425" tIns="45700" rIns="91425" bIns="45700" anchor="t" anchorCtr="0">
            <a:noAutofit/>
          </a:bodyPr>
          <a:lstStyle/>
          <a:p>
            <a:pPr lvl="0" indent="-355600">
              <a:lnSpc>
                <a:spcPct val="115000"/>
              </a:lnSpc>
              <a:buSzPts val="2000"/>
              <a:buFont typeface="Lexend Light"/>
              <a:buChar char="•"/>
            </a:pPr>
            <a:r>
              <a:rPr lang="en-US" sz="2000" dirty="0">
                <a:latin typeface="Lexend Light"/>
                <a:ea typeface="Lexend Light"/>
                <a:cs typeface="Lexend Light"/>
                <a:sym typeface="Lexend Light"/>
              </a:rPr>
              <a:t>Removes ex pop ups, ads
Easier to read
Good for long texts</a:t>
            </a:r>
            <a:endParaRPr dirty="0"/>
          </a:p>
          <a:p>
            <a:pPr marL="0" lvl="0" indent="0" algn="l" rtl="0">
              <a:spcBef>
                <a:spcPts val="360"/>
              </a:spcBef>
              <a:spcAft>
                <a:spcPts val="0"/>
              </a:spcAft>
              <a:buNone/>
            </a:pPr>
            <a:endParaRPr dirty="0"/>
          </a:p>
          <a:p>
            <a:pPr marL="0" lvl="0" indent="0" algn="l" rtl="0">
              <a:spcBef>
                <a:spcPts val="360"/>
              </a:spcBef>
              <a:spcAft>
                <a:spcPts val="0"/>
              </a:spcAft>
              <a:buNone/>
            </a:pPr>
            <a:endParaRPr dirty="0"/>
          </a:p>
        </p:txBody>
      </p:sp>
      <p:pic>
        <p:nvPicPr>
          <p:cNvPr id="288" name="Google Shape;288;p26"/>
          <p:cNvPicPr preferRelativeResize="0"/>
          <p:nvPr/>
        </p:nvPicPr>
        <p:blipFill>
          <a:blip r:embed="rId3">
            <a:alphaModFix/>
          </a:blip>
          <a:stretch>
            <a:fillRect/>
          </a:stretch>
        </p:blipFill>
        <p:spPr>
          <a:xfrm>
            <a:off x="6195075" y="511100"/>
            <a:ext cx="2455200" cy="2455200"/>
          </a:xfrm>
          <a:prstGeom prst="rect">
            <a:avLst/>
          </a:prstGeom>
          <a:noFill/>
          <a:ln>
            <a:noFill/>
          </a:ln>
        </p:spPr>
      </p:pic>
      <p:sp>
        <p:nvSpPr>
          <p:cNvPr id="289" name="Google Shape;289;p2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90" name="Google Shape;290;p26"/>
          <p:cNvGrpSpPr/>
          <p:nvPr/>
        </p:nvGrpSpPr>
        <p:grpSpPr>
          <a:xfrm>
            <a:off x="0" y="4650300"/>
            <a:ext cx="9144000" cy="493200"/>
            <a:chOff x="0" y="4650300"/>
            <a:chExt cx="9144000" cy="493200"/>
          </a:xfrm>
        </p:grpSpPr>
        <p:sp>
          <p:nvSpPr>
            <p:cNvPr id="291" name="Google Shape;291;p26"/>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92" name="Google Shape;292;p26"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293" name="Google Shape;293;p26"/>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xEl>
                                              <p:pRg st="0" end="0"/>
                                            </p:txEl>
                                          </p:spTgt>
                                        </p:tgtEl>
                                        <p:attrNameLst>
                                          <p:attrName>style.visibility</p:attrName>
                                        </p:attrNameLst>
                                      </p:cBhvr>
                                      <p:to>
                                        <p:strVal val="visible"/>
                                      </p:to>
                                    </p:set>
                                    <p:animEffect transition="in" filter="fade">
                                      <p:cBhvr>
                                        <p:cTn id="7" dur="1000"/>
                                        <p:tgtEl>
                                          <p:spTgt spid="2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2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99" name="Google Shape;299;p27"/>
          <p:cNvGrpSpPr/>
          <p:nvPr/>
        </p:nvGrpSpPr>
        <p:grpSpPr>
          <a:xfrm>
            <a:off x="0" y="4650300"/>
            <a:ext cx="9144000" cy="493200"/>
            <a:chOff x="0" y="4650300"/>
            <a:chExt cx="9144000" cy="493200"/>
          </a:xfrm>
        </p:grpSpPr>
        <p:sp>
          <p:nvSpPr>
            <p:cNvPr id="300" name="Google Shape;300;p27"/>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dirty="0">
                  <a:solidFill>
                    <a:schemeClr val="bg1"/>
                  </a:solidFill>
                  <a:latin typeface="Calibri"/>
                  <a:ea typeface="Calibri"/>
                  <a:cs typeface="Calibri"/>
                  <a:sym typeface="Calibri"/>
                </a:rPr>
                <a:t>Manual </a:t>
              </a:r>
              <a:r>
                <a:rPr lang="sv-S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läsläge</a:t>
              </a:r>
              <a:r>
                <a:rPr lang="sv-S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sv-S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Chrome</a:t>
              </a:r>
              <a:endParaRPr dirty="0">
                <a:solidFill>
                  <a:schemeClr val="bg1"/>
                </a:solidFill>
                <a:latin typeface="Calibri"/>
                <a:ea typeface="Calibri"/>
                <a:cs typeface="Calibri"/>
                <a:sym typeface="Calibri"/>
              </a:endParaRPr>
            </a:p>
          </p:txBody>
        </p:sp>
        <p:pic>
          <p:nvPicPr>
            <p:cNvPr id="301" name="Google Shape;301;p27"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302" name="Google Shape;302;p27"/>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303" name="Google Shape;303;p27"/>
          <p:cNvSpPr/>
          <p:nvPr/>
        </p:nvSpPr>
        <p:spPr>
          <a:xfrm rot="409">
            <a:off x="457200" y="275950"/>
            <a:ext cx="50385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04" name="Google Shape;304;p27"/>
          <p:cNvSpPr txBox="1">
            <a:spLocks noGrp="1"/>
          </p:cNvSpPr>
          <p:nvPr>
            <p:ph type="title"/>
          </p:nvPr>
        </p:nvSpPr>
        <p:spPr>
          <a:xfrm>
            <a:off x="457200" y="275775"/>
            <a:ext cx="5171100" cy="798600"/>
          </a:xfrm>
          <a:prstGeom prst="rect">
            <a:avLst/>
          </a:prstGeom>
        </p:spPr>
        <p:txBody>
          <a:bodyPr spcFirstLastPara="1" wrap="square" lIns="91425" tIns="45700" rIns="91425" bIns="45700" anchor="ctr" anchorCtr="0">
            <a:noAutofit/>
          </a:bodyPr>
          <a:lstStyle/>
          <a:p>
            <a:pPr lvl="0" algn="l">
              <a:buSzPts val="990"/>
            </a:pPr>
            <a:r>
              <a:rPr lang="en-US" sz="2400" dirty="0">
                <a:solidFill>
                  <a:schemeClr val="lt1"/>
                </a:solidFill>
                <a:latin typeface="Lexend Light"/>
                <a:ea typeface="Lexend Light"/>
                <a:cs typeface="Lexend Light"/>
                <a:sym typeface="Lexend Light"/>
              </a:rPr>
              <a:t>Reading mode in Chrome browser</a:t>
            </a:r>
            <a:endParaRPr sz="2400" dirty="0">
              <a:solidFill>
                <a:schemeClr val="lt1"/>
              </a:solidFill>
              <a:latin typeface="Lexend Light"/>
              <a:ea typeface="Lexend Light"/>
              <a:cs typeface="Lexend Light"/>
              <a:sym typeface="Lexend Light"/>
            </a:endParaRPr>
          </a:p>
        </p:txBody>
      </p:sp>
      <p:pic>
        <p:nvPicPr>
          <p:cNvPr id="305" name="Google Shape;305;p27"/>
          <p:cNvPicPr preferRelativeResize="0"/>
          <p:nvPr/>
        </p:nvPicPr>
        <p:blipFill rotWithShape="1">
          <a:blip r:embed="rId5">
            <a:alphaModFix/>
          </a:blip>
          <a:srcRect l="15860" b="8567"/>
          <a:stretch/>
        </p:blipFill>
        <p:spPr>
          <a:xfrm>
            <a:off x="2832600" y="1074251"/>
            <a:ext cx="4778700" cy="3458975"/>
          </a:xfrm>
          <a:prstGeom prst="rect">
            <a:avLst/>
          </a:prstGeom>
          <a:noFill/>
          <a:ln>
            <a:noFill/>
          </a:ln>
          <a:effectLst>
            <a:outerShdw blurRad="57150" dist="19050" dir="5400000" algn="bl" rotWithShape="0">
              <a:srgbClr val="000000">
                <a:alpha val="50000"/>
              </a:srgbClr>
            </a:outerShdw>
          </a:effectLst>
        </p:spPr>
      </p:pic>
      <p:grpSp>
        <p:nvGrpSpPr>
          <p:cNvPr id="306" name="Google Shape;306;p27"/>
          <p:cNvGrpSpPr/>
          <p:nvPr/>
        </p:nvGrpSpPr>
        <p:grpSpPr>
          <a:xfrm>
            <a:off x="5224432" y="709985"/>
            <a:ext cx="2195094" cy="911888"/>
            <a:chOff x="5425500" y="709963"/>
            <a:chExt cx="2247000" cy="911888"/>
          </a:xfrm>
        </p:grpSpPr>
        <p:sp>
          <p:nvSpPr>
            <p:cNvPr id="307" name="Google Shape;307;p27"/>
            <p:cNvSpPr/>
            <p:nvPr/>
          </p:nvSpPr>
          <p:spPr>
            <a:xfrm>
              <a:off x="5734500" y="1082150"/>
              <a:ext cx="1938000" cy="5397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en-US" sz="1100" dirty="0">
                  <a:solidFill>
                    <a:schemeClr val="lt1"/>
                  </a:solidFill>
                  <a:latin typeface="Lexend Light"/>
                  <a:ea typeface="Lexend Light"/>
                  <a:cs typeface="Lexend Light"/>
                  <a:sym typeface="Lexend Light"/>
                </a:rPr>
                <a:t>Click on the three dots</a:t>
              </a:r>
              <a:endParaRPr sz="1100" b="1" dirty="0">
                <a:solidFill>
                  <a:schemeClr val="lt1"/>
                </a:solidFill>
                <a:latin typeface="Lexend"/>
                <a:ea typeface="Lexend"/>
                <a:cs typeface="Lexend"/>
                <a:sym typeface="Lexend"/>
              </a:endParaRPr>
            </a:p>
          </p:txBody>
        </p:sp>
        <p:sp>
          <p:nvSpPr>
            <p:cNvPr id="308" name="Google Shape;308;p27"/>
            <p:cNvSpPr/>
            <p:nvPr/>
          </p:nvSpPr>
          <p:spPr>
            <a:xfrm>
              <a:off x="5425500" y="709963"/>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grpSp>
      <p:sp>
        <p:nvSpPr>
          <p:cNvPr id="309" name="Google Shape;309;p27"/>
          <p:cNvSpPr/>
          <p:nvPr/>
        </p:nvSpPr>
        <p:spPr>
          <a:xfrm>
            <a:off x="7419525" y="1135825"/>
            <a:ext cx="332400" cy="351000"/>
          </a:xfrm>
          <a:prstGeom prst="ellipse">
            <a:avLst/>
          </a:prstGeom>
          <a:noFill/>
          <a:ln w="19050"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0" name="Google Shape;310;p27"/>
          <p:cNvSpPr/>
          <p:nvPr/>
        </p:nvSpPr>
        <p:spPr>
          <a:xfrm>
            <a:off x="6061425" y="3467500"/>
            <a:ext cx="771900" cy="351000"/>
          </a:xfrm>
          <a:prstGeom prst="ellipse">
            <a:avLst/>
          </a:prstGeom>
          <a:noFill/>
          <a:ln w="19050"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11" name="Google Shape;311;p27"/>
          <p:cNvSpPr/>
          <p:nvPr/>
        </p:nvSpPr>
        <p:spPr>
          <a:xfrm>
            <a:off x="4723800" y="3582975"/>
            <a:ext cx="771900" cy="351000"/>
          </a:xfrm>
          <a:prstGeom prst="ellipse">
            <a:avLst/>
          </a:prstGeom>
          <a:noFill/>
          <a:ln w="19050"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312" name="Google Shape;312;p27"/>
          <p:cNvGrpSpPr/>
          <p:nvPr/>
        </p:nvGrpSpPr>
        <p:grpSpPr>
          <a:xfrm>
            <a:off x="2583600" y="3076588"/>
            <a:ext cx="2195102" cy="911222"/>
            <a:chOff x="5425493" y="710628"/>
            <a:chExt cx="2247007" cy="911222"/>
          </a:xfrm>
        </p:grpSpPr>
        <p:sp>
          <p:nvSpPr>
            <p:cNvPr id="313" name="Google Shape;313;p27"/>
            <p:cNvSpPr/>
            <p:nvPr/>
          </p:nvSpPr>
          <p:spPr>
            <a:xfrm>
              <a:off x="5734500" y="1082150"/>
              <a:ext cx="1938000" cy="5397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chemeClr val="lt1"/>
                  </a:solidFill>
                  <a:latin typeface="Lexend Light"/>
                  <a:ea typeface="Lexend Light"/>
                  <a:cs typeface="Lexend Light"/>
                  <a:sym typeface="Lexend Light"/>
                </a:rPr>
                <a:t>Select</a:t>
              </a:r>
              <a:r>
                <a:rPr lang="sv-SE" sz="1100" dirty="0">
                  <a:solidFill>
                    <a:schemeClr val="lt1"/>
                  </a:solidFill>
                  <a:latin typeface="Lexend Light"/>
                  <a:ea typeface="Lexend Light"/>
                  <a:cs typeface="Lexend Light"/>
                  <a:sym typeface="Lexend Light"/>
                </a:rPr>
                <a:t> "Reading Mode"</a:t>
              </a:r>
              <a:endParaRPr sz="1100" b="1" dirty="0">
                <a:solidFill>
                  <a:schemeClr val="lt1"/>
                </a:solidFill>
                <a:latin typeface="Lexend"/>
                <a:ea typeface="Lexend"/>
                <a:cs typeface="Lexend"/>
                <a:sym typeface="Lexend"/>
              </a:endParaRPr>
            </a:p>
          </p:txBody>
        </p:sp>
        <p:sp>
          <p:nvSpPr>
            <p:cNvPr id="314" name="Google Shape;314;p27"/>
            <p:cNvSpPr/>
            <p:nvPr/>
          </p:nvSpPr>
          <p:spPr>
            <a:xfrm>
              <a:off x="5425493" y="710628"/>
              <a:ext cx="493200" cy="4926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3.</a:t>
              </a:r>
              <a:endParaRPr>
                <a:solidFill>
                  <a:schemeClr val="lt1"/>
                </a:solidFill>
                <a:latin typeface="Lexend Light"/>
                <a:ea typeface="Lexend Light"/>
                <a:cs typeface="Lexend Light"/>
                <a:sym typeface="Lexend Light"/>
              </a:endParaRPr>
            </a:p>
          </p:txBody>
        </p:sp>
      </p:grpSp>
      <p:grpSp>
        <p:nvGrpSpPr>
          <p:cNvPr id="315" name="Google Shape;315;p27"/>
          <p:cNvGrpSpPr/>
          <p:nvPr/>
        </p:nvGrpSpPr>
        <p:grpSpPr>
          <a:xfrm>
            <a:off x="6879550" y="2974300"/>
            <a:ext cx="2204250" cy="888825"/>
            <a:chOff x="6879550" y="2974300"/>
            <a:chExt cx="2204250" cy="888825"/>
          </a:xfrm>
        </p:grpSpPr>
        <p:sp>
          <p:nvSpPr>
            <p:cNvPr id="316" name="Google Shape;316;p27"/>
            <p:cNvSpPr/>
            <p:nvPr/>
          </p:nvSpPr>
          <p:spPr>
            <a:xfrm>
              <a:off x="6879550" y="3370525"/>
              <a:ext cx="2151600" cy="492600"/>
            </a:xfrm>
            <a:prstGeom prst="leftArrowCallout">
              <a:avLst>
                <a:gd name="adj1" fmla="val 25000"/>
                <a:gd name="adj2" fmla="val 25000"/>
                <a:gd name="adj3" fmla="val 25000"/>
                <a:gd name="adj4" fmla="val 64977"/>
              </a:avLst>
            </a:prstGeom>
            <a:solidFill>
              <a:srgbClr val="E13288"/>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chemeClr val="lt1"/>
                  </a:solidFill>
                  <a:latin typeface="Lexend Light"/>
                  <a:ea typeface="Lexend Light"/>
                  <a:cs typeface="Lexend Light"/>
                  <a:sym typeface="Lexend Light"/>
                </a:rPr>
                <a:t>Select</a:t>
              </a:r>
              <a:r>
                <a:rPr lang="sv-SE" sz="1100" dirty="0">
                  <a:solidFill>
                    <a:schemeClr val="lt1"/>
                  </a:solidFill>
                  <a:latin typeface="Lexend Light"/>
                  <a:ea typeface="Lexend Light"/>
                  <a:cs typeface="Lexend Light"/>
                  <a:sym typeface="Lexend Light"/>
                </a:rPr>
                <a:t> "</a:t>
              </a:r>
              <a:r>
                <a:rPr lang="sv-SE" sz="1100" dirty="0" err="1">
                  <a:solidFill>
                    <a:schemeClr val="lt1"/>
                  </a:solidFill>
                  <a:latin typeface="Lexend Light"/>
                  <a:ea typeface="Lexend Light"/>
                  <a:cs typeface="Lexend Light"/>
                  <a:sym typeface="Lexend Light"/>
                </a:rPr>
                <a:t>More</a:t>
              </a:r>
              <a:r>
                <a:rPr lang="sv-SE" sz="1100" dirty="0">
                  <a:solidFill>
                    <a:schemeClr val="lt1"/>
                  </a:solidFill>
                  <a:latin typeface="Lexend Light"/>
                  <a:ea typeface="Lexend Light"/>
                  <a:cs typeface="Lexend Light"/>
                  <a:sym typeface="Lexend Light"/>
                </a:rPr>
                <a:t> Tools"</a:t>
              </a:r>
              <a:endParaRPr sz="1100" dirty="0">
                <a:solidFill>
                  <a:schemeClr val="lt1"/>
                </a:solidFill>
                <a:latin typeface="Lexend Light"/>
                <a:ea typeface="Lexend Light"/>
                <a:cs typeface="Lexend Light"/>
                <a:sym typeface="Lexend Light"/>
              </a:endParaRPr>
            </a:p>
          </p:txBody>
        </p:sp>
        <p:sp>
          <p:nvSpPr>
            <p:cNvPr id="317" name="Google Shape;317;p27"/>
            <p:cNvSpPr/>
            <p:nvPr/>
          </p:nvSpPr>
          <p:spPr>
            <a:xfrm>
              <a:off x="8585200" y="2974300"/>
              <a:ext cx="4986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6"/>
                                        </p:tgtEl>
                                        <p:attrNameLst>
                                          <p:attrName>style.visibility</p:attrName>
                                        </p:attrNameLst>
                                      </p:cBhvr>
                                      <p:to>
                                        <p:strVal val="visible"/>
                                      </p:to>
                                    </p:set>
                                    <p:animEffect transition="in" filter="fade">
                                      <p:cBhvr>
                                        <p:cTn id="7" dur="1000"/>
                                        <p:tgtEl>
                                          <p:spTgt spid="3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5"/>
                                        </p:tgtEl>
                                        <p:attrNameLst>
                                          <p:attrName>style.visibility</p:attrName>
                                        </p:attrNameLst>
                                      </p:cBhvr>
                                      <p:to>
                                        <p:strVal val="visible"/>
                                      </p:to>
                                    </p:set>
                                    <p:animEffect transition="in" filter="fade">
                                      <p:cBhvr>
                                        <p:cTn id="12" dur="1000"/>
                                        <p:tgtEl>
                                          <p:spTgt spid="3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gtEl>
                                        <p:attrNameLst>
                                          <p:attrName>style.visibility</p:attrName>
                                        </p:attrNameLst>
                                      </p:cBhvr>
                                      <p:to>
                                        <p:strVal val="visible"/>
                                      </p:to>
                                    </p:set>
                                    <p:animEffect transition="in" filter="fade">
                                      <p:cBhvr>
                                        <p:cTn id="17" dur="1000"/>
                                        <p:tgtEl>
                                          <p:spTgt spid="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8"/>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23" name="Google Shape;323;p28"/>
          <p:cNvGrpSpPr/>
          <p:nvPr/>
        </p:nvGrpSpPr>
        <p:grpSpPr>
          <a:xfrm>
            <a:off x="0" y="4650300"/>
            <a:ext cx="9144000" cy="493200"/>
            <a:chOff x="0" y="4650300"/>
            <a:chExt cx="9144000" cy="493200"/>
          </a:xfrm>
        </p:grpSpPr>
        <p:sp>
          <p:nvSpPr>
            <p:cNvPr id="324" name="Google Shape;324;p28"/>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dirty="0">
                  <a:solidFill>
                    <a:schemeClr val="bg1"/>
                  </a:solidFill>
                  <a:latin typeface="Calibri"/>
                  <a:ea typeface="Calibri"/>
                  <a:cs typeface="Calibri"/>
                  <a:sym typeface="Calibri"/>
                </a:rPr>
                <a:t>Manual för tillägget </a:t>
              </a:r>
              <a:r>
                <a:rPr lang="sv-S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Läsvy</a:t>
              </a:r>
              <a:r>
                <a:rPr lang="sv-S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i </a:t>
              </a:r>
              <a:r>
                <a:rPr lang="sv-S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Chrome</a:t>
              </a:r>
              <a:endParaRPr dirty="0">
                <a:solidFill>
                  <a:schemeClr val="bg1"/>
                </a:solidFill>
                <a:latin typeface="Calibri"/>
                <a:ea typeface="Calibri"/>
                <a:cs typeface="Calibri"/>
                <a:sym typeface="Calibri"/>
              </a:endParaRPr>
            </a:p>
          </p:txBody>
        </p:sp>
        <p:pic>
          <p:nvPicPr>
            <p:cNvPr id="325" name="Google Shape;325;p28"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326" name="Google Shape;326;p28"/>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327" name="Google Shape;327;p28"/>
          <p:cNvSpPr/>
          <p:nvPr/>
        </p:nvSpPr>
        <p:spPr>
          <a:xfrm rot="409">
            <a:off x="457200" y="275950"/>
            <a:ext cx="50385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28" name="Google Shape;328;p28"/>
          <p:cNvSpPr txBox="1">
            <a:spLocks noGrp="1"/>
          </p:cNvSpPr>
          <p:nvPr>
            <p:ph type="title"/>
          </p:nvPr>
        </p:nvSpPr>
        <p:spPr>
          <a:xfrm>
            <a:off x="457200" y="275775"/>
            <a:ext cx="5038500" cy="798600"/>
          </a:xfrm>
          <a:prstGeom prst="rect">
            <a:avLst/>
          </a:prstGeom>
        </p:spPr>
        <p:txBody>
          <a:bodyPr spcFirstLastPara="1" wrap="square" lIns="91425" tIns="45700" rIns="91425" bIns="45700" anchor="ctr" anchorCtr="0">
            <a:normAutofit fontScale="90000"/>
          </a:bodyPr>
          <a:lstStyle/>
          <a:p>
            <a:pPr lvl="0" algn="l"/>
            <a:r>
              <a:rPr lang="en-US" sz="3200" b="1" dirty="0">
                <a:solidFill>
                  <a:schemeClr val="lt1"/>
                </a:solidFill>
                <a:latin typeface="Lexend"/>
                <a:ea typeface="Lexend"/>
                <a:cs typeface="Lexend"/>
                <a:sym typeface="Lexend"/>
              </a:rPr>
              <a:t>Reading view extension in Chrome</a:t>
            </a:r>
            <a:endParaRPr sz="3200" dirty="0">
              <a:solidFill>
                <a:schemeClr val="lt1"/>
              </a:solidFill>
              <a:latin typeface="Lexend Light"/>
              <a:ea typeface="Lexend Light"/>
              <a:cs typeface="Lexend Light"/>
              <a:sym typeface="Lexend Light"/>
            </a:endParaRPr>
          </a:p>
        </p:txBody>
      </p:sp>
      <p:pic>
        <p:nvPicPr>
          <p:cNvPr id="329" name="Google Shape;329;p28"/>
          <p:cNvPicPr preferRelativeResize="0"/>
          <p:nvPr/>
        </p:nvPicPr>
        <p:blipFill>
          <a:blip r:embed="rId5">
            <a:alphaModFix/>
          </a:blip>
          <a:stretch>
            <a:fillRect/>
          </a:stretch>
        </p:blipFill>
        <p:spPr>
          <a:xfrm rot="951746">
            <a:off x="6062350" y="294250"/>
            <a:ext cx="1017025" cy="1017025"/>
          </a:xfrm>
          <a:prstGeom prst="rect">
            <a:avLst/>
          </a:prstGeom>
          <a:noFill/>
          <a:ln>
            <a:noFill/>
          </a:ln>
        </p:spPr>
      </p:pic>
      <p:grpSp>
        <p:nvGrpSpPr>
          <p:cNvPr id="330" name="Google Shape;330;p28"/>
          <p:cNvGrpSpPr/>
          <p:nvPr/>
        </p:nvGrpSpPr>
        <p:grpSpPr>
          <a:xfrm>
            <a:off x="4769528" y="1605969"/>
            <a:ext cx="4119773" cy="2512615"/>
            <a:chOff x="1454450" y="1527875"/>
            <a:chExt cx="4992454" cy="3122425"/>
          </a:xfrm>
        </p:grpSpPr>
        <p:pic>
          <p:nvPicPr>
            <p:cNvPr id="331" name="Google Shape;331;p28"/>
            <p:cNvPicPr preferRelativeResize="0"/>
            <p:nvPr/>
          </p:nvPicPr>
          <p:blipFill rotWithShape="1">
            <a:blip r:embed="rId6">
              <a:alphaModFix/>
            </a:blip>
            <a:srcRect l="87360"/>
            <a:stretch/>
          </p:blipFill>
          <p:spPr>
            <a:xfrm>
              <a:off x="5495703" y="1735700"/>
              <a:ext cx="951202" cy="2914600"/>
            </a:xfrm>
            <a:prstGeom prst="rect">
              <a:avLst/>
            </a:prstGeom>
            <a:noFill/>
            <a:ln>
              <a:noFill/>
            </a:ln>
          </p:spPr>
        </p:pic>
        <p:pic>
          <p:nvPicPr>
            <p:cNvPr id="332" name="Google Shape;332;p28"/>
            <p:cNvPicPr preferRelativeResize="0"/>
            <p:nvPr/>
          </p:nvPicPr>
          <p:blipFill rotWithShape="1">
            <a:blip r:embed="rId6">
              <a:alphaModFix/>
            </a:blip>
            <a:srcRect r="39817"/>
            <a:stretch/>
          </p:blipFill>
          <p:spPr>
            <a:xfrm>
              <a:off x="1454450" y="1527875"/>
              <a:ext cx="4529375" cy="2914600"/>
            </a:xfrm>
            <a:prstGeom prst="rect">
              <a:avLst/>
            </a:prstGeom>
            <a:noFill/>
            <a:ln>
              <a:noFill/>
            </a:ln>
          </p:spPr>
        </p:pic>
      </p:grpSp>
      <p:grpSp>
        <p:nvGrpSpPr>
          <p:cNvPr id="333" name="Google Shape;333;p28"/>
          <p:cNvGrpSpPr/>
          <p:nvPr/>
        </p:nvGrpSpPr>
        <p:grpSpPr>
          <a:xfrm>
            <a:off x="346377" y="1158783"/>
            <a:ext cx="3485926" cy="3319781"/>
            <a:chOff x="83097" y="1247218"/>
            <a:chExt cx="3401900" cy="3240708"/>
          </a:xfrm>
        </p:grpSpPr>
        <p:pic>
          <p:nvPicPr>
            <p:cNvPr id="334" name="Google Shape;334;p28"/>
            <p:cNvPicPr preferRelativeResize="0"/>
            <p:nvPr/>
          </p:nvPicPr>
          <p:blipFill>
            <a:blip r:embed="rId7">
              <a:alphaModFix/>
            </a:blip>
            <a:stretch>
              <a:fillRect/>
            </a:stretch>
          </p:blipFill>
          <p:spPr>
            <a:xfrm>
              <a:off x="83097" y="1703675"/>
              <a:ext cx="3401900" cy="2784251"/>
            </a:xfrm>
            <a:prstGeom prst="rect">
              <a:avLst/>
            </a:prstGeom>
            <a:noFill/>
            <a:ln>
              <a:noFill/>
            </a:ln>
            <a:effectLst>
              <a:outerShdw blurRad="57150" dist="19050" dir="5400000" algn="bl" rotWithShape="0">
                <a:srgbClr val="000000">
                  <a:alpha val="50000"/>
                </a:srgbClr>
              </a:outerShdw>
            </a:effectLst>
          </p:spPr>
        </p:pic>
        <p:pic>
          <p:nvPicPr>
            <p:cNvPr id="335" name="Google Shape;335;p28"/>
            <p:cNvPicPr preferRelativeResize="0"/>
            <p:nvPr/>
          </p:nvPicPr>
          <p:blipFill>
            <a:blip r:embed="rId8">
              <a:alphaModFix/>
            </a:blip>
            <a:stretch>
              <a:fillRect/>
            </a:stretch>
          </p:blipFill>
          <p:spPr>
            <a:xfrm>
              <a:off x="1448768" y="1247218"/>
              <a:ext cx="2036224" cy="386425"/>
            </a:xfrm>
            <a:prstGeom prst="rect">
              <a:avLst/>
            </a:prstGeom>
            <a:noFill/>
            <a:ln>
              <a:noFill/>
            </a:ln>
            <a:effectLst>
              <a:outerShdw blurRad="57150" dist="19050" dir="5400000" algn="bl" rotWithShape="0">
                <a:srgbClr val="000000">
                  <a:alpha val="50000"/>
                </a:srgbClr>
              </a:outerShdw>
            </a:effectLst>
          </p:spPr>
        </p:pic>
      </p:grpSp>
      <p:sp>
        <p:nvSpPr>
          <p:cNvPr id="336" name="Google Shape;336;p28"/>
          <p:cNvSpPr/>
          <p:nvPr/>
        </p:nvSpPr>
        <p:spPr>
          <a:xfrm>
            <a:off x="3028850" y="1283575"/>
            <a:ext cx="286200" cy="257700"/>
          </a:xfrm>
          <a:prstGeom prst="ellipse">
            <a:avLst/>
          </a:prstGeom>
          <a:noFill/>
          <a:ln w="19050"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337" name="Google Shape;337;p28"/>
          <p:cNvGrpSpPr/>
          <p:nvPr/>
        </p:nvGrpSpPr>
        <p:grpSpPr>
          <a:xfrm>
            <a:off x="837750" y="857800"/>
            <a:ext cx="2191100" cy="981202"/>
            <a:chOff x="1871875" y="2252175"/>
            <a:chExt cx="2191100" cy="981202"/>
          </a:xfrm>
        </p:grpSpPr>
        <p:sp>
          <p:nvSpPr>
            <p:cNvPr id="338" name="Google Shape;338;p28"/>
            <p:cNvSpPr/>
            <p:nvPr/>
          </p:nvSpPr>
          <p:spPr>
            <a:xfrm>
              <a:off x="2002875" y="2388877"/>
              <a:ext cx="2060100" cy="8445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chemeClr val="lt1"/>
                  </a:solidFill>
                  <a:latin typeface="Lexend Light"/>
                  <a:ea typeface="Lexend Light"/>
                  <a:cs typeface="Lexend Light"/>
                  <a:sym typeface="Lexend Light"/>
                </a:rPr>
                <a:t>Enable</a:t>
              </a:r>
              <a:r>
                <a:rPr lang="sv-SE" sz="1100" dirty="0">
                  <a:solidFill>
                    <a:schemeClr val="lt1"/>
                  </a:solidFill>
                  <a:latin typeface="Lexend Light"/>
                  <a:ea typeface="Lexend Light"/>
                  <a:cs typeface="Lexend Light"/>
                  <a:sym typeface="Lexend Light"/>
                </a:rPr>
                <a:t> the extension</a:t>
              </a:r>
              <a:endParaRPr sz="1100" dirty="0">
                <a:solidFill>
                  <a:schemeClr val="lt1"/>
                </a:solidFill>
                <a:latin typeface="Lexend Light"/>
                <a:ea typeface="Lexend Light"/>
                <a:cs typeface="Lexend Light"/>
                <a:sym typeface="Lexend Light"/>
              </a:endParaRPr>
            </a:p>
          </p:txBody>
        </p:sp>
        <p:sp>
          <p:nvSpPr>
            <p:cNvPr id="339" name="Google Shape;339;p28"/>
            <p:cNvSpPr/>
            <p:nvPr/>
          </p:nvSpPr>
          <p:spPr>
            <a:xfrm>
              <a:off x="1871875" y="2252175"/>
              <a:ext cx="4986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grpSp>
      <p:sp>
        <p:nvSpPr>
          <p:cNvPr id="340" name="Google Shape;340;p28"/>
          <p:cNvSpPr/>
          <p:nvPr/>
        </p:nvSpPr>
        <p:spPr>
          <a:xfrm>
            <a:off x="2949425" y="2571752"/>
            <a:ext cx="2060100" cy="8445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en-US" sz="1100" dirty="0">
                <a:solidFill>
                  <a:schemeClr val="lt1"/>
                </a:solidFill>
                <a:latin typeface="Lexend Light"/>
                <a:ea typeface="Lexend Light"/>
                <a:cs typeface="Lexend Light"/>
                <a:sym typeface="Lexend Light"/>
              </a:rPr>
              <a:t>Same article with "Reading view"</a:t>
            </a:r>
            <a:endParaRPr sz="1100" b="1" dirty="0">
              <a:solidFill>
                <a:schemeClr val="lt1"/>
              </a:solidFill>
              <a:latin typeface="Lexend"/>
              <a:ea typeface="Lexend"/>
              <a:cs typeface="Lexend"/>
              <a:sym typeface="Lexend"/>
            </a:endParaRPr>
          </a:p>
        </p:txBody>
      </p:sp>
      <p:sp>
        <p:nvSpPr>
          <p:cNvPr id="341" name="Google Shape;341;p28"/>
          <p:cNvSpPr/>
          <p:nvPr/>
        </p:nvSpPr>
        <p:spPr>
          <a:xfrm>
            <a:off x="6021325" y="1727250"/>
            <a:ext cx="2667900" cy="8445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en-US" sz="1100" dirty="0">
                <a:solidFill>
                  <a:schemeClr val="lt1"/>
                </a:solidFill>
                <a:latin typeface="Lexend Light"/>
                <a:ea typeface="Lexend Light"/>
                <a:cs typeface="Lexend Light"/>
                <a:sym typeface="Lexend Light"/>
              </a:rPr>
              <a:t>Tools for reading ruler, changing font, size, and reading aloud</a:t>
            </a:r>
            <a:endParaRPr sz="1100" b="1" dirty="0">
              <a:solidFill>
                <a:schemeClr val="lt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7"/>
                                        </p:tgtEl>
                                        <p:attrNameLst>
                                          <p:attrName>style.visibility</p:attrName>
                                        </p:attrNameLst>
                                      </p:cBhvr>
                                      <p:to>
                                        <p:strVal val="visible"/>
                                      </p:to>
                                    </p:set>
                                    <p:animEffect transition="in" filter="fade">
                                      <p:cBhvr>
                                        <p:cTn id="7" dur="1000"/>
                                        <p:tgtEl>
                                          <p:spTgt spid="3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0"/>
                                        </p:tgtEl>
                                        <p:attrNameLst>
                                          <p:attrName>style.visibility</p:attrName>
                                        </p:attrNameLst>
                                      </p:cBhvr>
                                      <p:to>
                                        <p:strVal val="visible"/>
                                      </p:to>
                                    </p:set>
                                    <p:animEffect transition="in" filter="fade">
                                      <p:cBhvr>
                                        <p:cTn id="12" dur="1000"/>
                                        <p:tgtEl>
                                          <p:spTgt spid="3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0"/>
                                        </p:tgtEl>
                                        <p:attrNameLst>
                                          <p:attrName>style.visibility</p:attrName>
                                        </p:attrNameLst>
                                      </p:cBhvr>
                                      <p:to>
                                        <p:strVal val="visible"/>
                                      </p:to>
                                    </p:set>
                                    <p:animEffect transition="in" filter="fade">
                                      <p:cBhvr>
                                        <p:cTn id="17" dur="1000"/>
                                        <p:tgtEl>
                                          <p:spTgt spid="3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1"/>
                                        </p:tgtEl>
                                        <p:attrNameLst>
                                          <p:attrName>style.visibility</p:attrName>
                                        </p:attrNameLst>
                                      </p:cBhvr>
                                      <p:to>
                                        <p:strVal val="visible"/>
                                      </p:to>
                                    </p:set>
                                    <p:animEffect transition="in" filter="fade">
                                      <p:cBhvr>
                                        <p:cTn id="22" dur="1000"/>
                                        <p:tgtEl>
                                          <p:spTgt spid="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29"/>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47" name="Google Shape;347;p29"/>
          <p:cNvGrpSpPr/>
          <p:nvPr/>
        </p:nvGrpSpPr>
        <p:grpSpPr>
          <a:xfrm>
            <a:off x="0" y="4650300"/>
            <a:ext cx="9144000" cy="493200"/>
            <a:chOff x="0" y="4650300"/>
            <a:chExt cx="9144000" cy="493200"/>
          </a:xfrm>
        </p:grpSpPr>
        <p:sp>
          <p:nvSpPr>
            <p:cNvPr id="348" name="Google Shape;348;p29"/>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dirty="0">
                  <a:solidFill>
                    <a:schemeClr val="bg1"/>
                  </a:solidFill>
                  <a:latin typeface="Calibri"/>
                  <a:ea typeface="Calibri"/>
                  <a:cs typeface="Calibri"/>
                  <a:sym typeface="Calibri"/>
                </a:rPr>
                <a:t>Länk till manual för </a:t>
              </a:r>
              <a:r>
                <a:rPr lang="sv-S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Läsläge</a:t>
              </a:r>
              <a:r>
                <a:rPr lang="sv-S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sv-S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Edge</a:t>
              </a:r>
              <a:endParaRPr dirty="0">
                <a:solidFill>
                  <a:schemeClr val="bg1"/>
                </a:solidFill>
                <a:latin typeface="Calibri"/>
                <a:ea typeface="Calibri"/>
                <a:cs typeface="Calibri"/>
                <a:sym typeface="Calibri"/>
              </a:endParaRPr>
            </a:p>
          </p:txBody>
        </p:sp>
        <p:pic>
          <p:nvPicPr>
            <p:cNvPr id="349" name="Google Shape;349;p29"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350" name="Google Shape;350;p29"/>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351" name="Google Shape;351;p29"/>
          <p:cNvSpPr/>
          <p:nvPr/>
        </p:nvSpPr>
        <p:spPr>
          <a:xfrm rot="409">
            <a:off x="457200" y="275950"/>
            <a:ext cx="50385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52" name="Google Shape;352;p29"/>
          <p:cNvSpPr txBox="1">
            <a:spLocks noGrp="1"/>
          </p:cNvSpPr>
          <p:nvPr>
            <p:ph type="title"/>
          </p:nvPr>
        </p:nvSpPr>
        <p:spPr>
          <a:xfrm>
            <a:off x="575733" y="298651"/>
            <a:ext cx="5038500" cy="798600"/>
          </a:xfrm>
          <a:prstGeom prst="rect">
            <a:avLst/>
          </a:prstGeom>
        </p:spPr>
        <p:txBody>
          <a:bodyPr spcFirstLastPara="1" wrap="square" lIns="91425" tIns="45700" rIns="91425" bIns="45700" anchor="ctr" anchorCtr="0">
            <a:noAutofit/>
          </a:bodyPr>
          <a:lstStyle/>
          <a:p>
            <a:pPr lvl="0" algn="l"/>
            <a:r>
              <a:rPr lang="en-US" sz="2800" dirty="0">
                <a:solidFill>
                  <a:schemeClr val="lt1"/>
                </a:solidFill>
                <a:latin typeface="Lexend Light"/>
                <a:ea typeface="Lexend Light"/>
                <a:cs typeface="Lexend Light"/>
                <a:sym typeface="Lexend Light"/>
              </a:rPr>
              <a:t>Reading mode in Microsoft Edge</a:t>
            </a:r>
            <a:endParaRPr sz="2800" dirty="0">
              <a:solidFill>
                <a:schemeClr val="lt1"/>
              </a:solidFill>
              <a:latin typeface="Lexend Light"/>
              <a:ea typeface="Lexend Light"/>
              <a:cs typeface="Lexend Light"/>
              <a:sym typeface="Lexend Light"/>
            </a:endParaRPr>
          </a:p>
        </p:txBody>
      </p:sp>
      <p:grpSp>
        <p:nvGrpSpPr>
          <p:cNvPr id="353" name="Google Shape;353;p29"/>
          <p:cNvGrpSpPr/>
          <p:nvPr/>
        </p:nvGrpSpPr>
        <p:grpSpPr>
          <a:xfrm>
            <a:off x="695867" y="1398750"/>
            <a:ext cx="2986608" cy="2378050"/>
            <a:chOff x="695867" y="1398750"/>
            <a:chExt cx="2986608" cy="2378050"/>
          </a:xfrm>
        </p:grpSpPr>
        <p:pic>
          <p:nvPicPr>
            <p:cNvPr id="354" name="Google Shape;354;p29"/>
            <p:cNvPicPr preferRelativeResize="0"/>
            <p:nvPr/>
          </p:nvPicPr>
          <p:blipFill>
            <a:blip r:embed="rId5">
              <a:alphaModFix/>
            </a:blip>
            <a:stretch>
              <a:fillRect/>
            </a:stretch>
          </p:blipFill>
          <p:spPr>
            <a:xfrm>
              <a:off x="695867" y="2115875"/>
              <a:ext cx="2986607" cy="1660925"/>
            </a:xfrm>
            <a:prstGeom prst="rect">
              <a:avLst/>
            </a:prstGeom>
            <a:noFill/>
            <a:ln>
              <a:noFill/>
            </a:ln>
          </p:spPr>
        </p:pic>
        <p:pic>
          <p:nvPicPr>
            <p:cNvPr id="355" name="Google Shape;355;p29"/>
            <p:cNvPicPr preferRelativeResize="0"/>
            <p:nvPr/>
          </p:nvPicPr>
          <p:blipFill rotWithShape="1">
            <a:blip r:embed="rId6">
              <a:alphaModFix/>
            </a:blip>
            <a:srcRect l="89804" b="19218"/>
            <a:stretch/>
          </p:blipFill>
          <p:spPr>
            <a:xfrm>
              <a:off x="1552125" y="1398750"/>
              <a:ext cx="2130350" cy="672925"/>
            </a:xfrm>
            <a:prstGeom prst="rect">
              <a:avLst/>
            </a:prstGeom>
            <a:noFill/>
            <a:ln>
              <a:noFill/>
            </a:ln>
          </p:spPr>
        </p:pic>
      </p:grpSp>
      <p:sp>
        <p:nvSpPr>
          <p:cNvPr id="356" name="Google Shape;356;p29"/>
          <p:cNvSpPr/>
          <p:nvPr/>
        </p:nvSpPr>
        <p:spPr>
          <a:xfrm>
            <a:off x="2372650" y="1488913"/>
            <a:ext cx="489300" cy="492600"/>
          </a:xfrm>
          <a:prstGeom prst="ellipse">
            <a:avLst/>
          </a:prstGeom>
          <a:noFill/>
          <a:ln w="19050"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357" name="Google Shape;357;p29"/>
          <p:cNvGrpSpPr/>
          <p:nvPr/>
        </p:nvGrpSpPr>
        <p:grpSpPr>
          <a:xfrm>
            <a:off x="247050" y="1179963"/>
            <a:ext cx="2125600" cy="998627"/>
            <a:chOff x="1871875" y="2252175"/>
            <a:chExt cx="2125600" cy="998627"/>
          </a:xfrm>
        </p:grpSpPr>
        <p:sp>
          <p:nvSpPr>
            <p:cNvPr id="358" name="Google Shape;358;p29"/>
            <p:cNvSpPr/>
            <p:nvPr/>
          </p:nvSpPr>
          <p:spPr>
            <a:xfrm>
              <a:off x="1937375" y="2406302"/>
              <a:ext cx="2060100" cy="8445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chemeClr val="lt1"/>
                  </a:solidFill>
                  <a:latin typeface="Lexend Light"/>
                  <a:ea typeface="Lexend Light"/>
                  <a:cs typeface="Lexend Light"/>
                  <a:sym typeface="Lexend Light"/>
                </a:rPr>
                <a:t>Advanced</a:t>
              </a:r>
              <a:r>
                <a:rPr lang="sv-SE" sz="1100" dirty="0">
                  <a:solidFill>
                    <a:schemeClr val="lt1"/>
                  </a:solidFill>
                  <a:latin typeface="Lexend Light"/>
                  <a:ea typeface="Lexend Light"/>
                  <a:cs typeface="Lexend Light"/>
                  <a:sym typeface="Lexend Light"/>
                </a:rPr>
                <a:t> "</a:t>
              </a:r>
              <a:r>
                <a:rPr lang="sv-SE" sz="1100" dirty="0" err="1">
                  <a:solidFill>
                    <a:schemeClr val="lt1"/>
                  </a:solidFill>
                  <a:latin typeface="Lexend Light"/>
                  <a:ea typeface="Lexend Light"/>
                  <a:cs typeface="Lexend Light"/>
                  <a:sym typeface="Lexend Light"/>
                </a:rPr>
                <a:t>reading</a:t>
              </a:r>
              <a:r>
                <a:rPr lang="sv-SE" sz="1100" dirty="0">
                  <a:solidFill>
                    <a:schemeClr val="lt1"/>
                  </a:solidFill>
                  <a:latin typeface="Lexend Light"/>
                  <a:ea typeface="Lexend Light"/>
                  <a:cs typeface="Lexend Light"/>
                  <a:sym typeface="Lexend Light"/>
                </a:rPr>
                <a:t> mode"</a:t>
              </a:r>
              <a:endParaRPr sz="1100" dirty="0">
                <a:solidFill>
                  <a:schemeClr val="lt1"/>
                </a:solidFill>
                <a:latin typeface="Lexend Light"/>
                <a:ea typeface="Lexend Light"/>
                <a:cs typeface="Lexend Light"/>
                <a:sym typeface="Lexend Light"/>
              </a:endParaRPr>
            </a:p>
          </p:txBody>
        </p:sp>
        <p:sp>
          <p:nvSpPr>
            <p:cNvPr id="359" name="Google Shape;359;p29"/>
            <p:cNvSpPr/>
            <p:nvPr/>
          </p:nvSpPr>
          <p:spPr>
            <a:xfrm>
              <a:off x="1871875" y="2252175"/>
              <a:ext cx="4986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grpSp>
      <p:grpSp>
        <p:nvGrpSpPr>
          <p:cNvPr id="360" name="Google Shape;360;p29"/>
          <p:cNvGrpSpPr/>
          <p:nvPr/>
        </p:nvGrpSpPr>
        <p:grpSpPr>
          <a:xfrm>
            <a:off x="4841150" y="1398749"/>
            <a:ext cx="3850476" cy="3039349"/>
            <a:chOff x="5165649" y="977458"/>
            <a:chExt cx="3458925" cy="2796347"/>
          </a:xfrm>
        </p:grpSpPr>
        <p:pic>
          <p:nvPicPr>
            <p:cNvPr id="361" name="Google Shape;361;p29"/>
            <p:cNvPicPr preferRelativeResize="0"/>
            <p:nvPr/>
          </p:nvPicPr>
          <p:blipFill rotWithShape="1">
            <a:blip r:embed="rId7">
              <a:alphaModFix/>
            </a:blip>
            <a:srcRect r="52870" b="14515"/>
            <a:stretch/>
          </p:blipFill>
          <p:spPr>
            <a:xfrm>
              <a:off x="5165649" y="977458"/>
              <a:ext cx="2037100" cy="2796347"/>
            </a:xfrm>
            <a:prstGeom prst="rect">
              <a:avLst/>
            </a:prstGeom>
            <a:noFill/>
            <a:ln>
              <a:noFill/>
            </a:ln>
            <a:effectLst>
              <a:outerShdw blurRad="57150" dist="19050" dir="5400000" algn="bl" rotWithShape="0">
                <a:srgbClr val="000000">
                  <a:alpha val="50000"/>
                </a:srgbClr>
              </a:outerShdw>
            </a:effectLst>
          </p:spPr>
        </p:pic>
        <p:pic>
          <p:nvPicPr>
            <p:cNvPr id="362" name="Google Shape;362;p29"/>
            <p:cNvPicPr preferRelativeResize="0"/>
            <p:nvPr/>
          </p:nvPicPr>
          <p:blipFill rotWithShape="1">
            <a:blip r:embed="rId7">
              <a:alphaModFix/>
            </a:blip>
            <a:srcRect l="67105" b="14515"/>
            <a:stretch/>
          </p:blipFill>
          <p:spPr>
            <a:xfrm>
              <a:off x="7202749" y="977458"/>
              <a:ext cx="1421825" cy="2796347"/>
            </a:xfrm>
            <a:prstGeom prst="rect">
              <a:avLst/>
            </a:prstGeom>
            <a:noFill/>
            <a:ln>
              <a:noFill/>
            </a:ln>
            <a:effectLst>
              <a:outerShdw blurRad="57150" dist="19050" dir="5400000" algn="bl" rotWithShape="0">
                <a:srgbClr val="000000">
                  <a:alpha val="50000"/>
                </a:srgbClr>
              </a:outerShdw>
            </a:effectLst>
          </p:spPr>
        </p:pic>
      </p:grpSp>
      <p:grpSp>
        <p:nvGrpSpPr>
          <p:cNvPr id="363" name="Google Shape;363;p29"/>
          <p:cNvGrpSpPr/>
          <p:nvPr/>
        </p:nvGrpSpPr>
        <p:grpSpPr>
          <a:xfrm>
            <a:off x="4572000" y="1048825"/>
            <a:ext cx="2588775" cy="932700"/>
            <a:chOff x="4572000" y="701825"/>
            <a:chExt cx="2588775" cy="932700"/>
          </a:xfrm>
        </p:grpSpPr>
        <p:sp>
          <p:nvSpPr>
            <p:cNvPr id="364" name="Google Shape;364;p29"/>
            <p:cNvSpPr/>
            <p:nvPr/>
          </p:nvSpPr>
          <p:spPr>
            <a:xfrm>
              <a:off x="4755675" y="701825"/>
              <a:ext cx="2405100" cy="9327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en-US" sz="1100" dirty="0">
                  <a:solidFill>
                    <a:schemeClr val="lt1"/>
                  </a:solidFill>
                  <a:latin typeface="Lexend Light"/>
                  <a:ea typeface="Lexend Light"/>
                  <a:cs typeface="Lexend Light"/>
                  <a:sym typeface="Lexend Light"/>
                </a:rPr>
                <a:t>Possibility of reading, text insertions</a:t>
              </a:r>
              <a:endParaRPr sz="1100" dirty="0">
                <a:solidFill>
                  <a:schemeClr val="lt1"/>
                </a:solidFill>
                <a:latin typeface="Lexend Light"/>
                <a:ea typeface="Lexend Light"/>
                <a:cs typeface="Lexend Light"/>
                <a:sym typeface="Lexend Light"/>
              </a:endParaRPr>
            </a:p>
          </p:txBody>
        </p:sp>
        <p:sp>
          <p:nvSpPr>
            <p:cNvPr id="365" name="Google Shape;365;p29"/>
            <p:cNvSpPr/>
            <p:nvPr/>
          </p:nvSpPr>
          <p:spPr>
            <a:xfrm>
              <a:off x="4572000" y="921563"/>
              <a:ext cx="4986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000"/>
                                        <p:tgtEl>
                                          <p:spTgt spid="3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0"/>
                                        </p:tgtEl>
                                        <p:attrNameLst>
                                          <p:attrName>style.visibility</p:attrName>
                                        </p:attrNameLst>
                                      </p:cBhvr>
                                      <p:to>
                                        <p:strVal val="visible"/>
                                      </p:to>
                                    </p:set>
                                    <p:animEffect transition="in" filter="fade">
                                      <p:cBhvr>
                                        <p:cTn id="12" dur="1000"/>
                                        <p:tgtEl>
                                          <p:spTgt spid="36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3"/>
                                        </p:tgtEl>
                                        <p:attrNameLst>
                                          <p:attrName>style.visibility</p:attrName>
                                        </p:attrNameLst>
                                      </p:cBhvr>
                                      <p:to>
                                        <p:strVal val="visible"/>
                                      </p:to>
                                    </p:set>
                                    <p:animEffect transition="in" filter="fade">
                                      <p:cBhvr>
                                        <p:cTn id="17" dur="1000"/>
                                        <p:tgtEl>
                                          <p:spTgt spid="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p30"/>
          <p:cNvSpPr/>
          <p:nvPr/>
        </p:nvSpPr>
        <p:spPr>
          <a:xfrm rot="379">
            <a:off x="457200" y="220675"/>
            <a:ext cx="54363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71" name="Google Shape;371;p30"/>
          <p:cNvSpPr txBox="1">
            <a:spLocks noGrp="1"/>
          </p:cNvSpPr>
          <p:nvPr>
            <p:ph type="title"/>
          </p:nvPr>
        </p:nvSpPr>
        <p:spPr>
          <a:xfrm>
            <a:off x="457200" y="205975"/>
            <a:ext cx="5436300" cy="857400"/>
          </a:xfrm>
          <a:prstGeom prst="rect">
            <a:avLst/>
          </a:prstGeom>
        </p:spPr>
        <p:txBody>
          <a:bodyPr spcFirstLastPara="1" wrap="square" lIns="91425" tIns="45700" rIns="91425" bIns="45700" anchor="ctr" anchorCtr="0">
            <a:noAutofit/>
          </a:bodyPr>
          <a:lstStyle/>
          <a:p>
            <a:pPr lvl="0" algn="l"/>
            <a:r>
              <a:rPr lang="en-US" sz="3200" dirty="0">
                <a:solidFill>
                  <a:schemeClr val="lt1"/>
                </a:solidFill>
                <a:latin typeface="Lexend Light"/>
                <a:ea typeface="Lexend Light"/>
                <a:cs typeface="Lexend Light"/>
                <a:sym typeface="Lexend Light"/>
              </a:rPr>
              <a:t>Time for a brain break</a:t>
            </a:r>
            <a:endParaRPr sz="3200" dirty="0">
              <a:solidFill>
                <a:schemeClr val="lt1"/>
              </a:solidFill>
              <a:latin typeface="Lexend Light"/>
              <a:ea typeface="Lexend Light"/>
              <a:cs typeface="Lexend Light"/>
              <a:sym typeface="Lexend Light"/>
            </a:endParaRPr>
          </a:p>
        </p:txBody>
      </p:sp>
      <p:sp>
        <p:nvSpPr>
          <p:cNvPr id="372" name="Google Shape;372;p30"/>
          <p:cNvSpPr txBox="1">
            <a:spLocks noGrp="1"/>
          </p:cNvSpPr>
          <p:nvPr>
            <p:ph type="body" idx="1"/>
          </p:nvPr>
        </p:nvSpPr>
        <p:spPr>
          <a:xfrm>
            <a:off x="6008100" y="443125"/>
            <a:ext cx="1324800" cy="383100"/>
          </a:xfrm>
          <a:prstGeom prst="rect">
            <a:avLst/>
          </a:prstGeom>
        </p:spPr>
        <p:txBody>
          <a:bodyPr spcFirstLastPara="1" wrap="square" lIns="91425" tIns="45700" rIns="91425" bIns="45700" anchor="t" anchorCtr="0">
            <a:normAutofit fontScale="92500" lnSpcReduction="10000"/>
          </a:bodyPr>
          <a:lstStyle/>
          <a:p>
            <a:pPr marL="0" lvl="0" indent="0">
              <a:buNone/>
            </a:pPr>
            <a:r>
              <a:rPr lang="en-US" sz="900" dirty="0">
                <a:latin typeface="Lexend Light"/>
                <a:ea typeface="Lexend Light"/>
                <a:cs typeface="Lexend Light"/>
                <a:sym typeface="Lexend Light"/>
              </a:rPr>
              <a:t>Follow the instructions in the video</a:t>
            </a:r>
            <a:endParaRPr sz="900" dirty="0">
              <a:latin typeface="Lexend Light"/>
              <a:ea typeface="Lexend Light"/>
              <a:cs typeface="Lexend Light"/>
              <a:sym typeface="Lexend Light"/>
            </a:endParaRPr>
          </a:p>
        </p:txBody>
      </p:sp>
      <p:pic>
        <p:nvPicPr>
          <p:cNvPr id="373" name="Google Shape;373;p30" descr="This video is about Brain break - Got you 2" title="Brain break - Got you">
            <a:hlinkClick r:id="rId3"/>
          </p:cNvPr>
          <p:cNvPicPr preferRelativeResize="0"/>
          <p:nvPr/>
        </p:nvPicPr>
        <p:blipFill>
          <a:blip r:embed="rId4">
            <a:alphaModFix/>
          </a:blip>
          <a:stretch>
            <a:fillRect/>
          </a:stretch>
        </p:blipFill>
        <p:spPr>
          <a:xfrm>
            <a:off x="1599975" y="1185075"/>
            <a:ext cx="5944050" cy="3343525"/>
          </a:xfrm>
          <a:prstGeom prst="rect">
            <a:avLst/>
          </a:prstGeom>
          <a:noFill/>
          <a:ln>
            <a:noFill/>
          </a:ln>
        </p:spPr>
      </p:pic>
      <p:sp>
        <p:nvSpPr>
          <p:cNvPr id="374" name="Google Shape;374;p30"/>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75" name="Google Shape;375;p30"/>
          <p:cNvGrpSpPr/>
          <p:nvPr/>
        </p:nvGrpSpPr>
        <p:grpSpPr>
          <a:xfrm>
            <a:off x="0" y="4650300"/>
            <a:ext cx="9144000" cy="493200"/>
            <a:chOff x="0" y="4650300"/>
            <a:chExt cx="9144000" cy="493200"/>
          </a:xfrm>
        </p:grpSpPr>
        <p:sp>
          <p:nvSpPr>
            <p:cNvPr id="376" name="Google Shape;376;p30"/>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77" name="Google Shape;377;p30" title="AVM_NY_logo_ vit Liggande.png"/>
            <p:cNvPicPr preferRelativeResize="0"/>
            <p:nvPr/>
          </p:nvPicPr>
          <p:blipFill>
            <a:blip r:embed="rId5">
              <a:alphaModFix/>
            </a:blip>
            <a:stretch>
              <a:fillRect/>
            </a:stretch>
          </p:blipFill>
          <p:spPr>
            <a:xfrm>
              <a:off x="7946750" y="4747000"/>
              <a:ext cx="1071427" cy="299775"/>
            </a:xfrm>
            <a:prstGeom prst="rect">
              <a:avLst/>
            </a:prstGeom>
            <a:noFill/>
            <a:ln>
              <a:noFill/>
            </a:ln>
          </p:spPr>
        </p:pic>
      </p:grpSp>
      <p:sp>
        <p:nvSpPr>
          <p:cNvPr id="378" name="Google Shape;378;p30"/>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animEffect transition="in" filter="fade">
                                      <p:cBhvr>
                                        <p:cTn id="7" dur="10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31"/>
          <p:cNvSpPr/>
          <p:nvPr/>
        </p:nvSpPr>
        <p:spPr>
          <a:xfrm rot="409">
            <a:off x="1846250" y="608125"/>
            <a:ext cx="50385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84" name="Google Shape;384;p31"/>
          <p:cNvSpPr txBox="1">
            <a:spLocks noGrp="1"/>
          </p:cNvSpPr>
          <p:nvPr>
            <p:ph type="title"/>
          </p:nvPr>
        </p:nvSpPr>
        <p:spPr>
          <a:xfrm>
            <a:off x="2399725" y="1693125"/>
            <a:ext cx="3639600" cy="798600"/>
          </a:xfrm>
          <a:prstGeom prst="rect">
            <a:avLst/>
          </a:prstGeom>
        </p:spPr>
        <p:txBody>
          <a:bodyPr spcFirstLastPara="1" wrap="square" lIns="91425" tIns="45700" rIns="91425" bIns="45700" anchor="ctr" anchorCtr="0">
            <a:noAutofit/>
          </a:bodyPr>
          <a:lstStyle/>
          <a:p>
            <a:pPr lvl="0"/>
            <a:r>
              <a:rPr lang="sv-SE" sz="3200" dirty="0" err="1">
                <a:solidFill>
                  <a:schemeClr val="lt1"/>
                </a:solidFill>
                <a:latin typeface="Lexend Light"/>
                <a:ea typeface="Lexend Light"/>
                <a:cs typeface="Lexend Light"/>
                <a:sym typeface="Lexend Light"/>
              </a:rPr>
              <a:t>Turn</a:t>
            </a:r>
            <a:r>
              <a:rPr lang="sv-SE" sz="3200" dirty="0">
                <a:solidFill>
                  <a:schemeClr val="lt1"/>
                </a:solidFill>
                <a:latin typeface="Lexend Light"/>
                <a:ea typeface="Lexend Light"/>
                <a:cs typeface="Lexend Light"/>
                <a:sym typeface="Lexend Light"/>
              </a:rPr>
              <a:t> off </a:t>
            </a:r>
            <a:r>
              <a:rPr lang="sv-SE" sz="3200" dirty="0" err="1">
                <a:solidFill>
                  <a:schemeClr val="lt1"/>
                </a:solidFill>
                <a:latin typeface="Lexend Light"/>
                <a:ea typeface="Lexend Light"/>
                <a:cs typeface="Lexend Light"/>
                <a:sym typeface="Lexend Light"/>
              </a:rPr>
              <a:t>notifications</a:t>
            </a:r>
            <a:endParaRPr sz="3200" dirty="0">
              <a:solidFill>
                <a:schemeClr val="lt1"/>
              </a:solidFill>
              <a:latin typeface="Lexend Light"/>
              <a:ea typeface="Lexend Light"/>
              <a:cs typeface="Lexend Light"/>
              <a:sym typeface="Lexend Light"/>
            </a:endParaRPr>
          </a:p>
        </p:txBody>
      </p:sp>
      <p:pic>
        <p:nvPicPr>
          <p:cNvPr id="385" name="Google Shape;385;p31"/>
          <p:cNvPicPr preferRelativeResize="0"/>
          <p:nvPr/>
        </p:nvPicPr>
        <p:blipFill>
          <a:blip r:embed="rId3">
            <a:alphaModFix/>
          </a:blip>
          <a:stretch>
            <a:fillRect/>
          </a:stretch>
        </p:blipFill>
        <p:spPr>
          <a:xfrm>
            <a:off x="5758275" y="2179675"/>
            <a:ext cx="1771050" cy="1771050"/>
          </a:xfrm>
          <a:prstGeom prst="rect">
            <a:avLst/>
          </a:prstGeom>
          <a:noFill/>
          <a:ln>
            <a:noFill/>
          </a:ln>
        </p:spPr>
      </p:pic>
      <p:sp>
        <p:nvSpPr>
          <p:cNvPr id="386" name="Google Shape;386;p31"/>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387" name="Google Shape;387;p31"/>
          <p:cNvGrpSpPr/>
          <p:nvPr/>
        </p:nvGrpSpPr>
        <p:grpSpPr>
          <a:xfrm>
            <a:off x="0" y="4650300"/>
            <a:ext cx="9144000" cy="493200"/>
            <a:chOff x="0" y="4650300"/>
            <a:chExt cx="9144000" cy="493200"/>
          </a:xfrm>
        </p:grpSpPr>
        <p:sp>
          <p:nvSpPr>
            <p:cNvPr id="388" name="Google Shape;388;p31"/>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389" name="Google Shape;389;p31"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390" name="Google Shape;390;p31"/>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2"/>
          <p:cNvSpPr/>
          <p:nvPr/>
        </p:nvSpPr>
        <p:spPr>
          <a:xfrm rot="554">
            <a:off x="457200" y="319475"/>
            <a:ext cx="37251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96" name="Google Shape;396;p32"/>
          <p:cNvSpPr txBox="1">
            <a:spLocks noGrp="1"/>
          </p:cNvSpPr>
          <p:nvPr>
            <p:ph type="title"/>
          </p:nvPr>
        </p:nvSpPr>
        <p:spPr>
          <a:xfrm>
            <a:off x="457199" y="319175"/>
            <a:ext cx="3970867" cy="798600"/>
          </a:xfrm>
          <a:prstGeom prst="rect">
            <a:avLst/>
          </a:prstGeom>
        </p:spPr>
        <p:txBody>
          <a:bodyPr spcFirstLastPara="1" wrap="square" lIns="91425" tIns="45700" rIns="91425" bIns="45700" anchor="ctr" anchorCtr="0">
            <a:noAutofit/>
          </a:bodyPr>
          <a:lstStyle/>
          <a:p>
            <a:pPr lvl="0" algn="l"/>
            <a:r>
              <a:rPr lang="sv-SE" sz="2800" dirty="0" err="1">
                <a:solidFill>
                  <a:schemeClr val="lt1"/>
                </a:solidFill>
                <a:latin typeface="Lexend Light"/>
                <a:ea typeface="Lexend Light"/>
                <a:cs typeface="Lexend Light"/>
                <a:sym typeface="Lexend Light"/>
              </a:rPr>
              <a:t>Turn</a:t>
            </a:r>
            <a:r>
              <a:rPr lang="sv-SE" sz="2800" dirty="0">
                <a:solidFill>
                  <a:schemeClr val="lt1"/>
                </a:solidFill>
                <a:latin typeface="Lexend Light"/>
                <a:ea typeface="Lexend Light"/>
                <a:cs typeface="Lexend Light"/>
                <a:sym typeface="Lexend Light"/>
              </a:rPr>
              <a:t> off </a:t>
            </a:r>
            <a:r>
              <a:rPr lang="sv-SE" sz="2800" dirty="0" err="1">
                <a:solidFill>
                  <a:schemeClr val="lt1"/>
                </a:solidFill>
                <a:latin typeface="Lexend Light"/>
                <a:ea typeface="Lexend Light"/>
                <a:cs typeface="Lexend Light"/>
                <a:sym typeface="Lexend Light"/>
              </a:rPr>
              <a:t>notifications</a:t>
            </a:r>
            <a:endParaRPr sz="2800" dirty="0">
              <a:solidFill>
                <a:schemeClr val="lt1"/>
              </a:solidFill>
              <a:latin typeface="Lexend Light"/>
              <a:ea typeface="Lexend Light"/>
              <a:cs typeface="Lexend Light"/>
              <a:sym typeface="Lexend Light"/>
            </a:endParaRPr>
          </a:p>
        </p:txBody>
      </p:sp>
      <p:sp>
        <p:nvSpPr>
          <p:cNvPr id="397" name="Google Shape;397;p32"/>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lvl="0" indent="-355600">
              <a:lnSpc>
                <a:spcPct val="115000"/>
              </a:lnSpc>
              <a:buSzPts val="2000"/>
              <a:buFont typeface="Lexend Light"/>
              <a:buChar char="•"/>
            </a:pPr>
            <a:r>
              <a:rPr lang="en-US" sz="2000" dirty="0">
                <a:latin typeface="Lexend Light"/>
                <a:ea typeface="Lexend Light"/>
                <a:cs typeface="Lexend Light"/>
                <a:sym typeface="Lexend Light"/>
              </a:rPr>
              <a:t>Better focus
Fewer interruptions
Reduces stress
Creates a calm environment
Use "Do Not Disturb" Mode</a:t>
            </a:r>
            <a:endParaRPr dirty="0"/>
          </a:p>
        </p:txBody>
      </p:sp>
      <p:pic>
        <p:nvPicPr>
          <p:cNvPr id="398" name="Google Shape;398;p32"/>
          <p:cNvPicPr preferRelativeResize="0"/>
          <p:nvPr/>
        </p:nvPicPr>
        <p:blipFill>
          <a:blip r:embed="rId3">
            <a:alphaModFix/>
          </a:blip>
          <a:stretch>
            <a:fillRect/>
          </a:stretch>
        </p:blipFill>
        <p:spPr>
          <a:xfrm>
            <a:off x="6618875" y="393050"/>
            <a:ext cx="1771050" cy="1771050"/>
          </a:xfrm>
          <a:prstGeom prst="rect">
            <a:avLst/>
          </a:prstGeom>
          <a:noFill/>
          <a:ln>
            <a:noFill/>
          </a:ln>
        </p:spPr>
      </p:pic>
      <p:sp>
        <p:nvSpPr>
          <p:cNvPr id="399" name="Google Shape;399;p32"/>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400" name="Google Shape;400;p32"/>
          <p:cNvGrpSpPr/>
          <p:nvPr/>
        </p:nvGrpSpPr>
        <p:grpSpPr>
          <a:xfrm>
            <a:off x="0" y="4650300"/>
            <a:ext cx="9144000" cy="493200"/>
            <a:chOff x="0" y="4650300"/>
            <a:chExt cx="9144000" cy="493200"/>
          </a:xfrm>
        </p:grpSpPr>
        <p:sp>
          <p:nvSpPr>
            <p:cNvPr id="401" name="Google Shape;401;p32"/>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02" name="Google Shape;402;p32"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403" name="Google Shape;403;p32"/>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7">
                                            <p:txEl>
                                              <p:pRg st="0" end="0"/>
                                            </p:txEl>
                                          </p:spTgt>
                                        </p:tgtEl>
                                        <p:attrNameLst>
                                          <p:attrName>style.visibility</p:attrName>
                                        </p:attrNameLst>
                                      </p:cBhvr>
                                      <p:to>
                                        <p:strVal val="visible"/>
                                      </p:to>
                                    </p:set>
                                    <p:animEffect transition="in" filter="fade">
                                      <p:cBhvr>
                                        <p:cTn id="7" dur="1000"/>
                                        <p:tgtEl>
                                          <p:spTgt spid="3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5" descr="Det kan vara svårt att hålla koncentrationen uppe när en sitter och pluggar. Om du dessutom är stressad blir det ännu svårare. Försök därför att ta bort alla störningsmoment som du kan kontrollera. Stäng av mobilen och planera din tid så att stressen inte tar över. Träna också på att återfå ditt fokus om du blivit störd av något.&#10;&#10;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10;&#10;Många av tipsen går att använda i flera ämnen, både i och utanför skolan, så testa dig fram och se vilka du gillar bäst. Och kom ihåg – det handlar inte om talang, utan om att hitta bra strategier som passar just dig!&#10;&#10;https://www.instagram.com/orkaplugga/&#10;&#10;https://www.tiktok.com/@orkaplugga_official" title="Träna på att hålla fokus">
            <a:hlinkClick r:id="rId3"/>
          </p:cNvPr>
          <p:cNvPicPr preferRelativeResize="0"/>
          <p:nvPr/>
        </p:nvPicPr>
        <p:blipFill>
          <a:blip r:embed="rId4">
            <a:alphaModFix/>
          </a:blip>
          <a:stretch>
            <a:fillRect/>
          </a:stretch>
        </p:blipFill>
        <p:spPr>
          <a:xfrm>
            <a:off x="1454700" y="927950"/>
            <a:ext cx="6306175" cy="3547225"/>
          </a:xfrm>
          <a:prstGeom prst="rect">
            <a:avLst/>
          </a:prstGeom>
          <a:noFill/>
          <a:ln>
            <a:noFill/>
          </a:ln>
        </p:spPr>
      </p:pic>
      <p:sp>
        <p:nvSpPr>
          <p:cNvPr id="103" name="Google Shape;103;p15"/>
          <p:cNvSpPr/>
          <p:nvPr/>
        </p:nvSpPr>
        <p:spPr>
          <a:xfrm rot="320">
            <a:off x="37" y="299"/>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04" name="Google Shape;104;p15"/>
          <p:cNvSpPr txBox="1"/>
          <p:nvPr/>
        </p:nvSpPr>
        <p:spPr>
          <a:xfrm>
            <a:off x="347250" y="35225"/>
            <a:ext cx="4464000" cy="677100"/>
          </a:xfrm>
          <a:prstGeom prst="rect">
            <a:avLst/>
          </a:prstGeom>
          <a:noFill/>
          <a:ln>
            <a:noFill/>
          </a:ln>
        </p:spPr>
        <p:txBody>
          <a:bodyPr spcFirstLastPara="1" wrap="square" lIns="91425" tIns="91425" rIns="91425" bIns="91425" anchor="t" anchorCtr="0">
            <a:spAutoFit/>
          </a:bodyPr>
          <a:lstStyle/>
          <a:p>
            <a:pPr lvl="0"/>
            <a:r>
              <a:rPr lang="sv-SE" sz="3200" dirty="0" err="1">
                <a:solidFill>
                  <a:schemeClr val="lt1"/>
                </a:solidFill>
                <a:latin typeface="Lexend Light"/>
                <a:ea typeface="Lexend Light"/>
                <a:cs typeface="Lexend Light"/>
                <a:sym typeface="Lexend Light"/>
              </a:rPr>
              <a:t>Take</a:t>
            </a:r>
            <a:r>
              <a:rPr lang="sv-SE" sz="3200" dirty="0">
                <a:solidFill>
                  <a:schemeClr val="lt1"/>
                </a:solidFill>
                <a:latin typeface="Lexend Light"/>
                <a:ea typeface="Lexend Light"/>
                <a:cs typeface="Lexend Light"/>
                <a:sym typeface="Lexend Light"/>
              </a:rPr>
              <a:t> back focus</a:t>
            </a:r>
            <a:endParaRPr sz="3200" dirty="0">
              <a:solidFill>
                <a:schemeClr val="lt1"/>
              </a:solidFill>
              <a:latin typeface="Lexend Light"/>
              <a:ea typeface="Lexend Light"/>
              <a:cs typeface="Lexend Light"/>
              <a:sym typeface="Lexend Light"/>
            </a:endParaRPr>
          </a:p>
        </p:txBody>
      </p:sp>
      <p:sp>
        <p:nvSpPr>
          <p:cNvPr id="105" name="Google Shape;105;p15"/>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06" name="Google Shape;106;p15"/>
          <p:cNvGrpSpPr/>
          <p:nvPr/>
        </p:nvGrpSpPr>
        <p:grpSpPr>
          <a:xfrm>
            <a:off x="0" y="4650300"/>
            <a:ext cx="9144000" cy="493200"/>
            <a:chOff x="0" y="4650300"/>
            <a:chExt cx="9144000" cy="493200"/>
          </a:xfrm>
        </p:grpSpPr>
        <p:sp>
          <p:nvSpPr>
            <p:cNvPr id="107" name="Google Shape;107;p15"/>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08" name="Google Shape;108;p15" title="AVM_NY_logo_ vit Liggande.png"/>
            <p:cNvPicPr preferRelativeResize="0"/>
            <p:nvPr/>
          </p:nvPicPr>
          <p:blipFill>
            <a:blip r:embed="rId5">
              <a:alphaModFix/>
            </a:blip>
            <a:stretch>
              <a:fillRect/>
            </a:stretch>
          </p:blipFill>
          <p:spPr>
            <a:xfrm>
              <a:off x="7946750" y="4747000"/>
              <a:ext cx="1071427" cy="299775"/>
            </a:xfrm>
            <a:prstGeom prst="rect">
              <a:avLst/>
            </a:prstGeom>
            <a:noFill/>
            <a:ln>
              <a:noFill/>
            </a:ln>
          </p:spPr>
        </p:pic>
      </p:grpSp>
      <p:sp>
        <p:nvSpPr>
          <p:cNvPr id="109" name="Google Shape;109;p15"/>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110" name="Google Shape;110;p15"/>
          <p:cNvSpPr txBox="1"/>
          <p:nvPr/>
        </p:nvSpPr>
        <p:spPr>
          <a:xfrm>
            <a:off x="-15000" y="4242700"/>
            <a:ext cx="51885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200">
                <a:solidFill>
                  <a:schemeClr val="dk1"/>
                </a:solidFill>
                <a:latin typeface="Lexend"/>
                <a:ea typeface="Lexend"/>
                <a:cs typeface="Lexend"/>
                <a:sym typeface="Lexend"/>
              </a:rPr>
              <a:t>Film: 1 min 47 sek</a:t>
            </a:r>
            <a:endParaRPr sz="1200">
              <a:solidFill>
                <a:schemeClr val="dk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pic>
        <p:nvPicPr>
          <p:cNvPr id="408" name="Google Shape;408;p33"/>
          <p:cNvPicPr preferRelativeResize="0"/>
          <p:nvPr/>
        </p:nvPicPr>
        <p:blipFill>
          <a:blip r:embed="rId3">
            <a:alphaModFix/>
          </a:blip>
          <a:stretch>
            <a:fillRect/>
          </a:stretch>
        </p:blipFill>
        <p:spPr>
          <a:xfrm>
            <a:off x="6023948" y="1247975"/>
            <a:ext cx="2223652" cy="2511100"/>
          </a:xfrm>
          <a:prstGeom prst="rect">
            <a:avLst/>
          </a:prstGeom>
          <a:noFill/>
          <a:ln>
            <a:noFill/>
          </a:ln>
          <a:effectLst>
            <a:outerShdw blurRad="57150" dist="19050" dir="5400000" algn="bl" rotWithShape="0">
              <a:srgbClr val="000000">
                <a:alpha val="50000"/>
              </a:srgbClr>
            </a:outerShdw>
          </a:effectLst>
        </p:spPr>
      </p:pic>
      <p:pic>
        <p:nvPicPr>
          <p:cNvPr id="409" name="Google Shape;409;p33"/>
          <p:cNvPicPr preferRelativeResize="0"/>
          <p:nvPr/>
        </p:nvPicPr>
        <p:blipFill rotWithShape="1">
          <a:blip r:embed="rId4">
            <a:alphaModFix/>
          </a:blip>
          <a:srcRect l="22618" t="67889"/>
          <a:stretch/>
        </p:blipFill>
        <p:spPr>
          <a:xfrm>
            <a:off x="1220125" y="1904763"/>
            <a:ext cx="3481175" cy="981291"/>
          </a:xfrm>
          <a:prstGeom prst="rect">
            <a:avLst/>
          </a:prstGeom>
          <a:noFill/>
          <a:ln>
            <a:noFill/>
          </a:ln>
          <a:effectLst>
            <a:outerShdw blurRad="57150" dist="19050" dir="5400000" algn="bl" rotWithShape="0">
              <a:srgbClr val="000000">
                <a:alpha val="50000"/>
              </a:srgbClr>
            </a:outerShdw>
          </a:effectLst>
        </p:spPr>
      </p:pic>
      <p:sp>
        <p:nvSpPr>
          <p:cNvPr id="410" name="Google Shape;410;p33"/>
          <p:cNvSpPr/>
          <p:nvPr/>
        </p:nvSpPr>
        <p:spPr>
          <a:xfrm>
            <a:off x="4145087" y="2571739"/>
            <a:ext cx="643800" cy="536700"/>
          </a:xfrm>
          <a:prstGeom prst="ellipse">
            <a:avLst/>
          </a:prstGeom>
          <a:noFill/>
          <a:ln w="19050"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11" name="Google Shape;411;p33"/>
          <p:cNvSpPr/>
          <p:nvPr/>
        </p:nvSpPr>
        <p:spPr>
          <a:xfrm rot="457">
            <a:off x="457200" y="319475"/>
            <a:ext cx="4510200" cy="7725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12" name="Google Shape;412;p33"/>
          <p:cNvSpPr txBox="1">
            <a:spLocks noGrp="1"/>
          </p:cNvSpPr>
          <p:nvPr>
            <p:ph type="title"/>
          </p:nvPr>
        </p:nvSpPr>
        <p:spPr>
          <a:xfrm>
            <a:off x="457199" y="319175"/>
            <a:ext cx="5494867" cy="773100"/>
          </a:xfrm>
          <a:prstGeom prst="rect">
            <a:avLst/>
          </a:prstGeom>
        </p:spPr>
        <p:txBody>
          <a:bodyPr spcFirstLastPara="1" wrap="square" lIns="91425" tIns="45700" rIns="91425" bIns="45700" anchor="ctr" anchorCtr="0">
            <a:noAutofit/>
          </a:bodyPr>
          <a:lstStyle/>
          <a:p>
            <a:pPr lvl="0" algn="l"/>
            <a:r>
              <a:rPr lang="sv-SE" sz="2000" dirty="0">
                <a:solidFill>
                  <a:schemeClr val="lt1"/>
                </a:solidFill>
                <a:latin typeface="Lexend Light"/>
                <a:ea typeface="Lexend Light"/>
                <a:cs typeface="Lexend Light"/>
                <a:sym typeface="Lexend Light"/>
              </a:rPr>
              <a:t>Do Not </a:t>
            </a:r>
            <a:r>
              <a:rPr lang="sv-SE" sz="2000" dirty="0" err="1">
                <a:solidFill>
                  <a:schemeClr val="lt1"/>
                </a:solidFill>
                <a:latin typeface="Lexend Light"/>
                <a:ea typeface="Lexend Light"/>
                <a:cs typeface="Lexend Light"/>
                <a:sym typeface="Lexend Light"/>
              </a:rPr>
              <a:t>Disturb</a:t>
            </a:r>
            <a:r>
              <a:rPr lang="sv-SE" sz="2000" dirty="0">
                <a:solidFill>
                  <a:schemeClr val="lt1"/>
                </a:solidFill>
                <a:latin typeface="Lexend Light"/>
                <a:ea typeface="Lexend Light"/>
                <a:cs typeface="Lexend Light"/>
                <a:sym typeface="Lexend Light"/>
              </a:rPr>
              <a:t> - </a:t>
            </a:r>
            <a:r>
              <a:rPr lang="sv-SE" sz="2000" dirty="0" err="1">
                <a:solidFill>
                  <a:schemeClr val="lt1"/>
                </a:solidFill>
                <a:latin typeface="Lexend Light"/>
                <a:ea typeface="Lexend Light"/>
                <a:cs typeface="Lexend Light"/>
                <a:sym typeface="Lexend Light"/>
              </a:rPr>
              <a:t>Chromebook</a:t>
            </a:r>
            <a:endParaRPr sz="2000" dirty="0">
              <a:solidFill>
                <a:schemeClr val="lt1"/>
              </a:solidFill>
              <a:latin typeface="Lexend Light"/>
              <a:ea typeface="Lexend Light"/>
              <a:cs typeface="Lexend Light"/>
              <a:sym typeface="Lexend Light"/>
            </a:endParaRPr>
          </a:p>
        </p:txBody>
      </p:sp>
      <p:grpSp>
        <p:nvGrpSpPr>
          <p:cNvPr id="413" name="Google Shape;413;p33"/>
          <p:cNvGrpSpPr/>
          <p:nvPr/>
        </p:nvGrpSpPr>
        <p:grpSpPr>
          <a:xfrm>
            <a:off x="2281100" y="2274775"/>
            <a:ext cx="1863975" cy="963963"/>
            <a:chOff x="2250900" y="2382888"/>
            <a:chExt cx="1863975" cy="963963"/>
          </a:xfrm>
        </p:grpSpPr>
        <p:sp>
          <p:nvSpPr>
            <p:cNvPr id="414" name="Google Shape;414;p33"/>
            <p:cNvSpPr/>
            <p:nvPr/>
          </p:nvSpPr>
          <p:spPr>
            <a:xfrm>
              <a:off x="2491275" y="2614850"/>
              <a:ext cx="1623600" cy="7320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chemeClr val="lt1"/>
                  </a:solidFill>
                  <a:latin typeface="Lexend Light"/>
                  <a:ea typeface="Lexend Light"/>
                  <a:cs typeface="Lexend Light"/>
                  <a:sym typeface="Lexend Light"/>
                </a:rPr>
                <a:t>Click</a:t>
              </a:r>
              <a:r>
                <a:rPr lang="sv-SE" sz="1100" dirty="0">
                  <a:solidFill>
                    <a:schemeClr val="lt1"/>
                  </a:solidFill>
                  <a:latin typeface="Lexend Light"/>
                  <a:ea typeface="Lexend Light"/>
                  <a:cs typeface="Lexend Light"/>
                  <a:sym typeface="Lexend Light"/>
                </a:rPr>
                <a:t> on the </a:t>
              </a:r>
              <a:r>
                <a:rPr lang="sv-SE" sz="1100" dirty="0" err="1">
                  <a:solidFill>
                    <a:schemeClr val="lt1"/>
                  </a:solidFill>
                  <a:latin typeface="Lexend Light"/>
                  <a:ea typeface="Lexend Light"/>
                  <a:cs typeface="Lexend Light"/>
                  <a:sym typeface="Lexend Light"/>
                </a:rPr>
                <a:t>clock</a:t>
              </a:r>
              <a:endParaRPr sz="1100" b="1" dirty="0">
                <a:solidFill>
                  <a:schemeClr val="lt1"/>
                </a:solidFill>
                <a:latin typeface="Lexend"/>
                <a:ea typeface="Lexend"/>
                <a:cs typeface="Lexend"/>
                <a:sym typeface="Lexend"/>
              </a:endParaRPr>
            </a:p>
          </p:txBody>
        </p:sp>
        <p:sp>
          <p:nvSpPr>
            <p:cNvPr id="415" name="Google Shape;415;p33"/>
            <p:cNvSpPr/>
            <p:nvPr/>
          </p:nvSpPr>
          <p:spPr>
            <a:xfrm>
              <a:off x="2250900" y="2382888"/>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grpSp>
      <p:grpSp>
        <p:nvGrpSpPr>
          <p:cNvPr id="416" name="Google Shape;416;p33"/>
          <p:cNvGrpSpPr/>
          <p:nvPr/>
        </p:nvGrpSpPr>
        <p:grpSpPr>
          <a:xfrm>
            <a:off x="5891050" y="1247963"/>
            <a:ext cx="1863975" cy="963963"/>
            <a:chOff x="2250900" y="2382888"/>
            <a:chExt cx="1863975" cy="963963"/>
          </a:xfrm>
        </p:grpSpPr>
        <p:sp>
          <p:nvSpPr>
            <p:cNvPr id="417" name="Google Shape;417;p33"/>
            <p:cNvSpPr/>
            <p:nvPr/>
          </p:nvSpPr>
          <p:spPr>
            <a:xfrm>
              <a:off x="2491275" y="2614850"/>
              <a:ext cx="1623600" cy="7320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chemeClr val="lt1"/>
                  </a:solidFill>
                  <a:latin typeface="Lexend Light"/>
                  <a:ea typeface="Lexend Light"/>
                  <a:cs typeface="Lexend Light"/>
                  <a:sym typeface="Lexend Light"/>
                </a:rPr>
                <a:t>Click</a:t>
              </a:r>
              <a:r>
                <a:rPr lang="sv-SE" sz="1100" dirty="0">
                  <a:solidFill>
                    <a:schemeClr val="lt1"/>
                  </a:solidFill>
                  <a:latin typeface="Lexend Light"/>
                  <a:ea typeface="Lexend Light"/>
                  <a:cs typeface="Lexend Light"/>
                  <a:sym typeface="Lexend Light"/>
                </a:rPr>
                <a:t> Do Not </a:t>
              </a:r>
              <a:r>
                <a:rPr lang="sv-SE" sz="1100" dirty="0" err="1">
                  <a:solidFill>
                    <a:schemeClr val="lt1"/>
                  </a:solidFill>
                  <a:latin typeface="Lexend Light"/>
                  <a:ea typeface="Lexend Light"/>
                  <a:cs typeface="Lexend Light"/>
                  <a:sym typeface="Lexend Light"/>
                </a:rPr>
                <a:t>Disturb</a:t>
              </a:r>
              <a:endParaRPr sz="1100" b="1" dirty="0">
                <a:solidFill>
                  <a:schemeClr val="lt1"/>
                </a:solidFill>
                <a:latin typeface="Lexend"/>
                <a:ea typeface="Lexend"/>
                <a:cs typeface="Lexend"/>
                <a:sym typeface="Lexend"/>
              </a:endParaRPr>
            </a:p>
          </p:txBody>
        </p:sp>
        <p:sp>
          <p:nvSpPr>
            <p:cNvPr id="418" name="Google Shape;418;p33"/>
            <p:cNvSpPr/>
            <p:nvPr/>
          </p:nvSpPr>
          <p:spPr>
            <a:xfrm>
              <a:off x="2250900" y="2382888"/>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grpSp>
      <p:sp>
        <p:nvSpPr>
          <p:cNvPr id="419" name="Google Shape;419;p33"/>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420" name="Google Shape;420;p33"/>
          <p:cNvGrpSpPr/>
          <p:nvPr/>
        </p:nvGrpSpPr>
        <p:grpSpPr>
          <a:xfrm>
            <a:off x="0" y="4650300"/>
            <a:ext cx="9144000" cy="493200"/>
            <a:chOff x="0" y="4650300"/>
            <a:chExt cx="9144000" cy="493200"/>
          </a:xfrm>
        </p:grpSpPr>
        <p:sp>
          <p:nvSpPr>
            <p:cNvPr id="421" name="Google Shape;421;p33"/>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lvl="0" algn="ctr"/>
              <a:r>
                <a:rPr lang="sv-SE" dirty="0">
                  <a:solidFill>
                    <a:schemeClr val="bg1"/>
                  </a:solidFill>
                  <a:latin typeface="Calibri"/>
                  <a:ea typeface="Calibri"/>
                  <a:cs typeface="Calibri"/>
                  <a:sym typeface="Calibri"/>
                </a:rPr>
                <a:t>Link to </a:t>
              </a:r>
              <a:r>
                <a:rPr lang="sv-SE" dirty="0" err="1">
                  <a:solidFill>
                    <a:schemeClr val="bg1"/>
                  </a:solidFill>
                  <a:latin typeface="Calibri"/>
                  <a:ea typeface="Calibri"/>
                  <a:cs typeface="Calibri"/>
                  <a:sym typeface="Calibri"/>
                </a:rPr>
                <a:t>manual</a:t>
              </a:r>
              <a:r>
                <a:rPr lang="sv-SE" dirty="0" err="1">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Stör</a:t>
              </a:r>
              <a:r>
                <a:rPr lang="sv-SE"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ej - </a:t>
              </a:r>
              <a:r>
                <a:rPr lang="sv-SE" dirty="0" err="1">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Chromebook</a:t>
              </a:r>
              <a:endParaRPr dirty="0">
                <a:solidFill>
                  <a:schemeClr val="bg1"/>
                </a:solidFill>
                <a:latin typeface="Calibri"/>
                <a:ea typeface="Calibri"/>
                <a:cs typeface="Calibri"/>
                <a:sym typeface="Calibri"/>
              </a:endParaRPr>
            </a:p>
          </p:txBody>
        </p:sp>
        <p:pic>
          <p:nvPicPr>
            <p:cNvPr id="422" name="Google Shape;422;p33" title="AVM_NY_logo_ vit Liggande.png"/>
            <p:cNvPicPr preferRelativeResize="0"/>
            <p:nvPr/>
          </p:nvPicPr>
          <p:blipFill>
            <a:blip r:embed="rId6">
              <a:alphaModFix/>
            </a:blip>
            <a:stretch>
              <a:fillRect/>
            </a:stretch>
          </p:blipFill>
          <p:spPr>
            <a:xfrm>
              <a:off x="7946750" y="4747000"/>
              <a:ext cx="1071427" cy="299775"/>
            </a:xfrm>
            <a:prstGeom prst="rect">
              <a:avLst/>
            </a:prstGeom>
            <a:noFill/>
            <a:ln>
              <a:noFill/>
            </a:ln>
          </p:spPr>
        </p:pic>
      </p:grpSp>
      <p:sp>
        <p:nvSpPr>
          <p:cNvPr id="423" name="Google Shape;423;p33"/>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3"/>
                                        </p:tgtEl>
                                        <p:attrNameLst>
                                          <p:attrName>style.visibility</p:attrName>
                                        </p:attrNameLst>
                                      </p:cBhvr>
                                      <p:to>
                                        <p:strVal val="visible"/>
                                      </p:to>
                                    </p:set>
                                    <p:animEffect transition="in" filter="fade">
                                      <p:cBhvr>
                                        <p:cTn id="7" dur="1000"/>
                                        <p:tgtEl>
                                          <p:spTgt spid="4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6"/>
                                        </p:tgtEl>
                                        <p:attrNameLst>
                                          <p:attrName>style.visibility</p:attrName>
                                        </p:attrNameLst>
                                      </p:cBhvr>
                                      <p:to>
                                        <p:strVal val="visible"/>
                                      </p:to>
                                    </p:set>
                                    <p:animEffect transition="in" filter="fade">
                                      <p:cBhvr>
                                        <p:cTn id="12" dur="1000"/>
                                        <p:tgtEl>
                                          <p:spTgt spid="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34"/>
          <p:cNvPicPr preferRelativeResize="0"/>
          <p:nvPr/>
        </p:nvPicPr>
        <p:blipFill rotWithShape="1">
          <a:blip r:embed="rId3">
            <a:alphaModFix/>
          </a:blip>
          <a:srcRect r="32037"/>
          <a:stretch/>
        </p:blipFill>
        <p:spPr>
          <a:xfrm>
            <a:off x="457200" y="1321400"/>
            <a:ext cx="1663550" cy="2913950"/>
          </a:xfrm>
          <a:prstGeom prst="rect">
            <a:avLst/>
          </a:prstGeom>
          <a:noFill/>
          <a:ln>
            <a:noFill/>
          </a:ln>
          <a:effectLst>
            <a:outerShdw blurRad="57150" dist="19050" dir="5400000" algn="bl" rotWithShape="0">
              <a:srgbClr val="000000">
                <a:alpha val="50000"/>
              </a:srgbClr>
            </a:outerShdw>
          </a:effectLst>
        </p:spPr>
      </p:pic>
      <p:sp>
        <p:nvSpPr>
          <p:cNvPr id="429" name="Google Shape;429;p34"/>
          <p:cNvSpPr/>
          <p:nvPr/>
        </p:nvSpPr>
        <p:spPr>
          <a:xfrm>
            <a:off x="340969" y="3983722"/>
            <a:ext cx="327600" cy="316500"/>
          </a:xfrm>
          <a:prstGeom prst="ellipse">
            <a:avLst/>
          </a:prstGeom>
          <a:noFill/>
          <a:ln w="28575"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0" name="Google Shape;430;p34"/>
          <p:cNvSpPr/>
          <p:nvPr/>
        </p:nvSpPr>
        <p:spPr>
          <a:xfrm>
            <a:off x="221244" y="3546873"/>
            <a:ext cx="1084200" cy="316500"/>
          </a:xfrm>
          <a:prstGeom prst="ellipse">
            <a:avLst/>
          </a:prstGeom>
          <a:noFill/>
          <a:ln w="28575"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1" name="Google Shape;431;p34"/>
          <p:cNvPicPr preferRelativeResize="0"/>
          <p:nvPr/>
        </p:nvPicPr>
        <p:blipFill rotWithShape="1">
          <a:blip r:embed="rId4">
            <a:alphaModFix/>
          </a:blip>
          <a:srcRect r="38714"/>
          <a:stretch/>
        </p:blipFill>
        <p:spPr>
          <a:xfrm>
            <a:off x="6744350" y="1321389"/>
            <a:ext cx="1818600" cy="2456785"/>
          </a:xfrm>
          <a:prstGeom prst="rect">
            <a:avLst/>
          </a:prstGeom>
          <a:noFill/>
          <a:ln>
            <a:noFill/>
          </a:ln>
          <a:effectLst>
            <a:outerShdw blurRad="57150" dist="19050" dir="5400000" algn="bl" rotWithShape="0">
              <a:srgbClr val="000000">
                <a:alpha val="50000"/>
              </a:srgbClr>
            </a:outerShdw>
          </a:effectLst>
        </p:spPr>
      </p:pic>
      <p:sp>
        <p:nvSpPr>
          <p:cNvPr id="432" name="Google Shape;432;p34"/>
          <p:cNvSpPr/>
          <p:nvPr/>
        </p:nvSpPr>
        <p:spPr>
          <a:xfrm>
            <a:off x="6582850" y="2890175"/>
            <a:ext cx="1509900" cy="656700"/>
          </a:xfrm>
          <a:prstGeom prst="ellipse">
            <a:avLst/>
          </a:prstGeom>
          <a:noFill/>
          <a:ln w="19050"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33" name="Google Shape;433;p34"/>
          <p:cNvSpPr/>
          <p:nvPr/>
        </p:nvSpPr>
        <p:spPr>
          <a:xfrm rot="456">
            <a:off x="457200" y="319475"/>
            <a:ext cx="45201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34" name="Google Shape;434;p34"/>
          <p:cNvSpPr txBox="1">
            <a:spLocks noGrp="1"/>
          </p:cNvSpPr>
          <p:nvPr>
            <p:ph type="title"/>
          </p:nvPr>
        </p:nvSpPr>
        <p:spPr>
          <a:xfrm>
            <a:off x="457200" y="319075"/>
            <a:ext cx="4520100" cy="798600"/>
          </a:xfrm>
          <a:prstGeom prst="rect">
            <a:avLst/>
          </a:prstGeom>
        </p:spPr>
        <p:txBody>
          <a:bodyPr spcFirstLastPara="1" wrap="square" lIns="91425" tIns="45700" rIns="91425" bIns="45700" anchor="ctr" anchorCtr="0">
            <a:noAutofit/>
          </a:bodyPr>
          <a:lstStyle/>
          <a:p>
            <a:pPr lvl="0" algn="l">
              <a:buSzPts val="990"/>
            </a:pPr>
            <a:r>
              <a:rPr lang="en-US" sz="2180" dirty="0">
                <a:solidFill>
                  <a:schemeClr val="lt1"/>
                </a:solidFill>
                <a:latin typeface="Lexend Light"/>
                <a:ea typeface="Lexend Light"/>
                <a:cs typeface="Lexend Light"/>
                <a:sym typeface="Lexend Light"/>
              </a:rPr>
              <a:t>Turn off notifications - PC (win 10)</a:t>
            </a:r>
            <a:endParaRPr sz="2180" dirty="0">
              <a:solidFill>
                <a:schemeClr val="lt1"/>
              </a:solidFill>
              <a:latin typeface="Lexend Light"/>
              <a:ea typeface="Lexend Light"/>
              <a:cs typeface="Lexend Light"/>
              <a:sym typeface="Lexend Light"/>
            </a:endParaRPr>
          </a:p>
        </p:txBody>
      </p:sp>
      <p:grpSp>
        <p:nvGrpSpPr>
          <p:cNvPr id="435" name="Google Shape;435;p34"/>
          <p:cNvGrpSpPr/>
          <p:nvPr/>
        </p:nvGrpSpPr>
        <p:grpSpPr>
          <a:xfrm>
            <a:off x="37450" y="2361713"/>
            <a:ext cx="1422150" cy="1200638"/>
            <a:chOff x="37450" y="2361713"/>
            <a:chExt cx="1422150" cy="1200638"/>
          </a:xfrm>
        </p:grpSpPr>
        <p:sp>
          <p:nvSpPr>
            <p:cNvPr id="436" name="Google Shape;436;p34"/>
            <p:cNvSpPr/>
            <p:nvPr/>
          </p:nvSpPr>
          <p:spPr>
            <a:xfrm>
              <a:off x="151000" y="2571750"/>
              <a:ext cx="1308600" cy="990600"/>
            </a:xfrm>
            <a:prstGeom prst="downArrowCallout">
              <a:avLst>
                <a:gd name="adj1" fmla="val 25000"/>
                <a:gd name="adj2" fmla="val 25000"/>
                <a:gd name="adj3" fmla="val 25000"/>
                <a:gd name="adj4" fmla="val 64977"/>
              </a:avLst>
            </a:prstGeom>
            <a:solidFill>
              <a:srgbClr val="E13288"/>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chemeClr val="lt1"/>
                  </a:solidFill>
                  <a:latin typeface="Lexend Light"/>
                  <a:ea typeface="Lexend Light"/>
                  <a:cs typeface="Lexend Light"/>
                  <a:sym typeface="Lexend Light"/>
                </a:rPr>
                <a:t>Select</a:t>
              </a:r>
              <a:r>
                <a:rPr lang="sv-SE" sz="1100" dirty="0">
                  <a:solidFill>
                    <a:schemeClr val="lt1"/>
                  </a:solidFill>
                  <a:latin typeface="Lexend Light"/>
                  <a:ea typeface="Lexend Light"/>
                  <a:cs typeface="Lexend Light"/>
                  <a:sym typeface="Lexend Light"/>
                </a:rPr>
                <a:t> Settings</a:t>
              </a:r>
              <a:endParaRPr sz="1100" b="1" dirty="0">
                <a:solidFill>
                  <a:schemeClr val="lt1"/>
                </a:solidFill>
                <a:latin typeface="Lexend"/>
                <a:ea typeface="Lexend"/>
                <a:cs typeface="Lexend"/>
                <a:sym typeface="Lexend"/>
              </a:endParaRPr>
            </a:p>
          </p:txBody>
        </p:sp>
        <p:sp>
          <p:nvSpPr>
            <p:cNvPr id="437" name="Google Shape;437;p34"/>
            <p:cNvSpPr/>
            <p:nvPr/>
          </p:nvSpPr>
          <p:spPr>
            <a:xfrm>
              <a:off x="37450" y="2361713"/>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grpSp>
      <p:sp>
        <p:nvSpPr>
          <p:cNvPr id="438" name="Google Shape;438;p3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pic>
        <p:nvPicPr>
          <p:cNvPr id="439" name="Google Shape;439;p34"/>
          <p:cNvPicPr preferRelativeResize="0"/>
          <p:nvPr/>
        </p:nvPicPr>
        <p:blipFill rotWithShape="1">
          <a:blip r:embed="rId5">
            <a:alphaModFix/>
          </a:blip>
          <a:srcRect l="3816" t="29223" r="64925"/>
          <a:stretch/>
        </p:blipFill>
        <p:spPr>
          <a:xfrm>
            <a:off x="2603175" y="1321398"/>
            <a:ext cx="1557700" cy="1912400"/>
          </a:xfrm>
          <a:prstGeom prst="rect">
            <a:avLst/>
          </a:prstGeom>
          <a:noFill/>
          <a:ln>
            <a:noFill/>
          </a:ln>
          <a:effectLst>
            <a:outerShdw blurRad="57150" dist="19050" dir="5400000" algn="bl" rotWithShape="0">
              <a:srgbClr val="000000">
                <a:alpha val="50000"/>
              </a:srgbClr>
            </a:outerShdw>
          </a:effectLst>
        </p:spPr>
      </p:pic>
      <p:pic>
        <p:nvPicPr>
          <p:cNvPr id="440" name="Google Shape;440;p34"/>
          <p:cNvPicPr preferRelativeResize="0"/>
          <p:nvPr/>
        </p:nvPicPr>
        <p:blipFill rotWithShape="1">
          <a:blip r:embed="rId6">
            <a:alphaModFix/>
          </a:blip>
          <a:srcRect r="27499"/>
          <a:stretch/>
        </p:blipFill>
        <p:spPr>
          <a:xfrm>
            <a:off x="4890250" y="1321400"/>
            <a:ext cx="1215300" cy="1722600"/>
          </a:xfrm>
          <a:prstGeom prst="rect">
            <a:avLst/>
          </a:prstGeom>
          <a:noFill/>
          <a:ln>
            <a:noFill/>
          </a:ln>
          <a:effectLst>
            <a:outerShdw blurRad="57150" dist="19050" dir="5400000" algn="bl" rotWithShape="0">
              <a:srgbClr val="000000">
                <a:alpha val="50000"/>
              </a:srgbClr>
            </a:outerShdw>
          </a:effectLst>
        </p:spPr>
      </p:pic>
      <p:sp>
        <p:nvSpPr>
          <p:cNvPr id="441" name="Google Shape;441;p34"/>
          <p:cNvSpPr/>
          <p:nvPr/>
        </p:nvSpPr>
        <p:spPr>
          <a:xfrm>
            <a:off x="2603176" y="1388400"/>
            <a:ext cx="1308600" cy="316500"/>
          </a:xfrm>
          <a:prstGeom prst="ellipse">
            <a:avLst/>
          </a:prstGeom>
          <a:noFill/>
          <a:ln w="28575"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42" name="Google Shape;442;p34"/>
          <p:cNvSpPr/>
          <p:nvPr/>
        </p:nvSpPr>
        <p:spPr>
          <a:xfrm>
            <a:off x="4824451" y="1908200"/>
            <a:ext cx="1308600" cy="316500"/>
          </a:xfrm>
          <a:prstGeom prst="ellipse">
            <a:avLst/>
          </a:prstGeom>
          <a:noFill/>
          <a:ln w="28575"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43" name="Google Shape;443;p34"/>
          <p:cNvGrpSpPr/>
          <p:nvPr/>
        </p:nvGrpSpPr>
        <p:grpSpPr>
          <a:xfrm>
            <a:off x="668575" y="3695450"/>
            <a:ext cx="2054600" cy="725825"/>
            <a:chOff x="668575" y="3695450"/>
            <a:chExt cx="2054600" cy="725825"/>
          </a:xfrm>
        </p:grpSpPr>
        <p:sp>
          <p:nvSpPr>
            <p:cNvPr id="444" name="Google Shape;444;p34"/>
            <p:cNvSpPr/>
            <p:nvPr/>
          </p:nvSpPr>
          <p:spPr>
            <a:xfrm>
              <a:off x="668575" y="3862675"/>
              <a:ext cx="1818600" cy="558600"/>
            </a:xfrm>
            <a:prstGeom prst="leftArrowCallout">
              <a:avLst>
                <a:gd name="adj1" fmla="val 25000"/>
                <a:gd name="adj2" fmla="val 25000"/>
                <a:gd name="adj3" fmla="val 25000"/>
                <a:gd name="adj4" fmla="val 64977"/>
              </a:avLst>
            </a:prstGeom>
            <a:solidFill>
              <a:srgbClr val="E13288"/>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lvl="0" algn="ctr">
                <a:buClr>
                  <a:schemeClr val="dk1"/>
                </a:buClr>
                <a:buSzPts val="1100"/>
              </a:pPr>
              <a:r>
                <a:rPr lang="sv-SE" sz="1100" dirty="0" err="1">
                  <a:solidFill>
                    <a:schemeClr val="lt1"/>
                  </a:solidFill>
                  <a:latin typeface="Lexend Light"/>
                  <a:ea typeface="Lexend Light"/>
                  <a:cs typeface="Lexend Light"/>
                  <a:sym typeface="Lexend Light"/>
                </a:rPr>
                <a:t>Click</a:t>
              </a:r>
              <a:r>
                <a:rPr lang="sv-SE" sz="1100" dirty="0">
                  <a:solidFill>
                    <a:schemeClr val="lt1"/>
                  </a:solidFill>
                  <a:latin typeface="Lexend Light"/>
                  <a:ea typeface="Lexend Light"/>
                  <a:cs typeface="Lexend Light"/>
                  <a:sym typeface="Lexend Light"/>
                </a:rPr>
                <a:t> the Start </a:t>
              </a:r>
              <a:r>
                <a:rPr lang="sv-SE" sz="1100" dirty="0" err="1">
                  <a:solidFill>
                    <a:schemeClr val="lt1"/>
                  </a:solidFill>
                  <a:latin typeface="Lexend Light"/>
                  <a:ea typeface="Lexend Light"/>
                  <a:cs typeface="Lexend Light"/>
                  <a:sym typeface="Lexend Light"/>
                </a:rPr>
                <a:t>button</a:t>
              </a:r>
              <a:endParaRPr dirty="0">
                <a:latin typeface="Calibri"/>
                <a:ea typeface="Calibri"/>
                <a:cs typeface="Calibri"/>
                <a:sym typeface="Calibri"/>
              </a:endParaRPr>
            </a:p>
          </p:txBody>
        </p:sp>
        <p:sp>
          <p:nvSpPr>
            <p:cNvPr id="445" name="Google Shape;445;p34"/>
            <p:cNvSpPr/>
            <p:nvPr/>
          </p:nvSpPr>
          <p:spPr>
            <a:xfrm>
              <a:off x="2229975" y="3695450"/>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grpSp>
      <p:grpSp>
        <p:nvGrpSpPr>
          <p:cNvPr id="446" name="Google Shape;446;p34"/>
          <p:cNvGrpSpPr/>
          <p:nvPr/>
        </p:nvGrpSpPr>
        <p:grpSpPr>
          <a:xfrm>
            <a:off x="2425650" y="1704900"/>
            <a:ext cx="1486113" cy="1150025"/>
            <a:chOff x="2425650" y="1704900"/>
            <a:chExt cx="1486113" cy="1150025"/>
          </a:xfrm>
        </p:grpSpPr>
        <p:sp>
          <p:nvSpPr>
            <p:cNvPr id="447" name="Google Shape;447;p34"/>
            <p:cNvSpPr/>
            <p:nvPr/>
          </p:nvSpPr>
          <p:spPr>
            <a:xfrm>
              <a:off x="2552763" y="1704900"/>
              <a:ext cx="1359000" cy="1044900"/>
            </a:xfrm>
            <a:prstGeom prst="upArrowCallout">
              <a:avLst>
                <a:gd name="adj1" fmla="val 25000"/>
                <a:gd name="adj2" fmla="val 25000"/>
                <a:gd name="adj3" fmla="val 25000"/>
                <a:gd name="adj4" fmla="val 64977"/>
              </a:avLst>
            </a:prstGeom>
            <a:solidFill>
              <a:srgbClr val="E13288"/>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lvl="0" algn="ctr">
                <a:buClr>
                  <a:schemeClr val="dk1"/>
                </a:buClr>
                <a:buSzPts val="1100"/>
              </a:pPr>
              <a:r>
                <a:rPr lang="sv-SE" sz="1100" dirty="0" err="1">
                  <a:solidFill>
                    <a:schemeClr val="lt1"/>
                  </a:solidFill>
                  <a:latin typeface="Lexend Light"/>
                  <a:ea typeface="Lexend Light"/>
                  <a:cs typeface="Lexend Light"/>
                  <a:sym typeface="Lexend Light"/>
                </a:rPr>
                <a:t>Click</a:t>
              </a:r>
              <a:r>
                <a:rPr lang="sv-SE" sz="1100" dirty="0">
                  <a:solidFill>
                    <a:schemeClr val="lt1"/>
                  </a:solidFill>
                  <a:latin typeface="Lexend Light"/>
                  <a:ea typeface="Lexend Light"/>
                  <a:cs typeface="Lexend Light"/>
                  <a:sym typeface="Lexend Light"/>
                </a:rPr>
                <a:t> System</a:t>
              </a:r>
              <a:endParaRPr dirty="0">
                <a:latin typeface="Calibri"/>
                <a:ea typeface="Calibri"/>
                <a:cs typeface="Calibri"/>
                <a:sym typeface="Calibri"/>
              </a:endParaRPr>
            </a:p>
          </p:txBody>
        </p:sp>
        <p:sp>
          <p:nvSpPr>
            <p:cNvPr id="448" name="Google Shape;448;p34"/>
            <p:cNvSpPr/>
            <p:nvPr/>
          </p:nvSpPr>
          <p:spPr>
            <a:xfrm>
              <a:off x="2425650" y="2361725"/>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3.</a:t>
              </a:r>
              <a:endParaRPr>
                <a:solidFill>
                  <a:schemeClr val="lt1"/>
                </a:solidFill>
                <a:latin typeface="Lexend Light"/>
                <a:ea typeface="Lexend Light"/>
                <a:cs typeface="Lexend Light"/>
                <a:sym typeface="Lexend Light"/>
              </a:endParaRPr>
            </a:p>
          </p:txBody>
        </p:sp>
      </p:grpSp>
      <p:grpSp>
        <p:nvGrpSpPr>
          <p:cNvPr id="449" name="Google Shape;449;p34"/>
          <p:cNvGrpSpPr/>
          <p:nvPr/>
        </p:nvGrpSpPr>
        <p:grpSpPr>
          <a:xfrm>
            <a:off x="4596200" y="2224700"/>
            <a:ext cx="1719075" cy="1283625"/>
            <a:chOff x="4596200" y="2224700"/>
            <a:chExt cx="1719075" cy="1283625"/>
          </a:xfrm>
        </p:grpSpPr>
        <p:sp>
          <p:nvSpPr>
            <p:cNvPr id="450" name="Google Shape;450;p34"/>
            <p:cNvSpPr/>
            <p:nvPr/>
          </p:nvSpPr>
          <p:spPr>
            <a:xfrm>
              <a:off x="4651775" y="2224700"/>
              <a:ext cx="1663500" cy="1044900"/>
            </a:xfrm>
            <a:prstGeom prst="upArrowCallout">
              <a:avLst>
                <a:gd name="adj1" fmla="val 25000"/>
                <a:gd name="adj2" fmla="val 25000"/>
                <a:gd name="adj3" fmla="val 25000"/>
                <a:gd name="adj4" fmla="val 64977"/>
              </a:avLst>
            </a:prstGeom>
            <a:solidFill>
              <a:srgbClr val="E13288"/>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lvl="0" algn="ctr"/>
              <a:r>
                <a:rPr lang="sv-SE" sz="1100" dirty="0" err="1">
                  <a:solidFill>
                    <a:schemeClr val="lt1"/>
                  </a:solidFill>
                  <a:latin typeface="Lexend Light"/>
                  <a:ea typeface="Lexend Light"/>
                  <a:cs typeface="Lexend Light"/>
                  <a:sym typeface="Lexend Light"/>
                </a:rPr>
                <a:t>Click</a:t>
              </a:r>
              <a:r>
                <a:rPr lang="sv-SE" sz="1100" dirty="0">
                  <a:solidFill>
                    <a:schemeClr val="lt1"/>
                  </a:solidFill>
                  <a:latin typeface="Lexend Light"/>
                  <a:ea typeface="Lexend Light"/>
                  <a:cs typeface="Lexend Light"/>
                  <a:sym typeface="Lexend Light"/>
                </a:rPr>
                <a:t> </a:t>
              </a:r>
              <a:r>
                <a:rPr lang="sv-SE" sz="1100" dirty="0" err="1">
                  <a:solidFill>
                    <a:schemeClr val="lt1"/>
                  </a:solidFill>
                  <a:latin typeface="Lexend Light"/>
                  <a:ea typeface="Lexend Light"/>
                  <a:cs typeface="Lexend Light"/>
                  <a:sym typeface="Lexend Light"/>
                </a:rPr>
                <a:t>Notifications</a:t>
              </a:r>
              <a:r>
                <a:rPr lang="sv-SE" sz="1100" dirty="0">
                  <a:solidFill>
                    <a:schemeClr val="lt1"/>
                  </a:solidFill>
                  <a:latin typeface="Lexend Light"/>
                  <a:ea typeface="Lexend Light"/>
                  <a:cs typeface="Lexend Light"/>
                  <a:sym typeface="Lexend Light"/>
                </a:rPr>
                <a:t> &amp; actions</a:t>
              </a:r>
              <a:endParaRPr dirty="0">
                <a:latin typeface="Calibri"/>
                <a:ea typeface="Calibri"/>
                <a:cs typeface="Calibri"/>
                <a:sym typeface="Calibri"/>
              </a:endParaRPr>
            </a:p>
          </p:txBody>
        </p:sp>
        <p:sp>
          <p:nvSpPr>
            <p:cNvPr id="451" name="Google Shape;451;p34"/>
            <p:cNvSpPr/>
            <p:nvPr/>
          </p:nvSpPr>
          <p:spPr>
            <a:xfrm>
              <a:off x="4596200" y="3015125"/>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4.</a:t>
              </a:r>
              <a:endParaRPr>
                <a:solidFill>
                  <a:schemeClr val="lt1"/>
                </a:solidFill>
                <a:latin typeface="Lexend Light"/>
                <a:ea typeface="Lexend Light"/>
                <a:cs typeface="Lexend Light"/>
                <a:sym typeface="Lexend Light"/>
              </a:endParaRPr>
            </a:p>
          </p:txBody>
        </p:sp>
      </p:grpSp>
      <p:grpSp>
        <p:nvGrpSpPr>
          <p:cNvPr id="452" name="Google Shape;452;p34"/>
          <p:cNvGrpSpPr/>
          <p:nvPr/>
        </p:nvGrpSpPr>
        <p:grpSpPr>
          <a:xfrm>
            <a:off x="6744350" y="1582200"/>
            <a:ext cx="1308600" cy="1347375"/>
            <a:chOff x="6744350" y="1582200"/>
            <a:chExt cx="1308600" cy="1347375"/>
          </a:xfrm>
        </p:grpSpPr>
        <p:sp>
          <p:nvSpPr>
            <p:cNvPr id="453" name="Google Shape;453;p34"/>
            <p:cNvSpPr/>
            <p:nvPr/>
          </p:nvSpPr>
          <p:spPr>
            <a:xfrm>
              <a:off x="6744350" y="1791675"/>
              <a:ext cx="1308600" cy="1137900"/>
            </a:xfrm>
            <a:prstGeom prst="downArrowCallout">
              <a:avLst>
                <a:gd name="adj1" fmla="val 25000"/>
                <a:gd name="adj2" fmla="val 25000"/>
                <a:gd name="adj3" fmla="val 25000"/>
                <a:gd name="adj4" fmla="val 64977"/>
              </a:avLst>
            </a:prstGeom>
            <a:solidFill>
              <a:srgbClr val="E13288"/>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lvl="0" algn="ctr"/>
              <a:r>
                <a:rPr lang="en-US" sz="1100" dirty="0">
                  <a:solidFill>
                    <a:schemeClr val="lt1"/>
                  </a:solidFill>
                  <a:latin typeface="Lexend Light"/>
                  <a:ea typeface="Lexend Light"/>
                  <a:cs typeface="Lexend Light"/>
                  <a:sym typeface="Lexend Light"/>
                </a:rPr>
                <a:t>Select OFF to not receive notifications</a:t>
              </a:r>
              <a:endParaRPr sz="1100" dirty="0">
                <a:solidFill>
                  <a:schemeClr val="lt1"/>
                </a:solidFill>
                <a:latin typeface="Lexend Light"/>
                <a:ea typeface="Lexend Light"/>
                <a:cs typeface="Lexend Light"/>
                <a:sym typeface="Lexend Light"/>
              </a:endParaRPr>
            </a:p>
          </p:txBody>
        </p:sp>
        <p:sp>
          <p:nvSpPr>
            <p:cNvPr id="454" name="Google Shape;454;p34"/>
            <p:cNvSpPr/>
            <p:nvPr/>
          </p:nvSpPr>
          <p:spPr>
            <a:xfrm>
              <a:off x="7118100" y="1582200"/>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5.</a:t>
              </a:r>
              <a:endParaRPr>
                <a:solidFill>
                  <a:schemeClr val="lt1"/>
                </a:solidFill>
                <a:latin typeface="Lexend Light"/>
                <a:ea typeface="Lexend Light"/>
                <a:cs typeface="Lexend Light"/>
                <a:sym typeface="Lexend Light"/>
              </a:endParaRPr>
            </a:p>
          </p:txBody>
        </p:sp>
      </p:grpSp>
      <p:grpSp>
        <p:nvGrpSpPr>
          <p:cNvPr id="455" name="Google Shape;455;p34"/>
          <p:cNvGrpSpPr/>
          <p:nvPr/>
        </p:nvGrpSpPr>
        <p:grpSpPr>
          <a:xfrm>
            <a:off x="0" y="4650300"/>
            <a:ext cx="9144000" cy="493200"/>
            <a:chOff x="0" y="4650300"/>
            <a:chExt cx="9144000" cy="493200"/>
          </a:xfrm>
        </p:grpSpPr>
        <p:sp>
          <p:nvSpPr>
            <p:cNvPr id="456" name="Google Shape;456;p34"/>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lvl="0" algn="ctr"/>
              <a:r>
                <a:rPr lang="sv-SE" dirty="0">
                  <a:solidFill>
                    <a:schemeClr val="bg1"/>
                  </a:solidFill>
                  <a:latin typeface="Calibri"/>
                  <a:ea typeface="Calibri"/>
                  <a:cs typeface="Calibri"/>
                  <a:sym typeface="Calibri"/>
                </a:rPr>
                <a:t>Link to manual </a:t>
              </a:r>
              <a:r>
                <a:rPr lang="sv-SE" dirty="0" err="1">
                  <a:solidFill>
                    <a:schemeClr val="bg1"/>
                  </a:solidFill>
                  <a:latin typeface="Calibri"/>
                  <a:ea typeface="Calibri"/>
                  <a:cs typeface="Calibri"/>
                  <a:sym typeface="Calibri"/>
                </a:rPr>
                <a:t>to</a:t>
              </a:r>
              <a:r>
                <a:rPr lang="sv-SE" dirty="0" err="1">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Stänga</a:t>
              </a:r>
              <a:r>
                <a:rPr lang="sv-SE" dirty="0">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 av notiser </a:t>
              </a:r>
              <a:r>
                <a:rPr lang="sv-SE" dirty="0" err="1">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win</a:t>
              </a:r>
              <a:r>
                <a:rPr lang="sv-SE" dirty="0">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 10</a:t>
              </a:r>
              <a:endParaRPr dirty="0">
                <a:solidFill>
                  <a:schemeClr val="bg1"/>
                </a:solidFill>
                <a:latin typeface="Calibri"/>
                <a:ea typeface="Calibri"/>
                <a:cs typeface="Calibri"/>
                <a:sym typeface="Calibri"/>
              </a:endParaRPr>
            </a:p>
          </p:txBody>
        </p:sp>
        <p:pic>
          <p:nvPicPr>
            <p:cNvPr id="457" name="Google Shape;457;p34" title="AVM_NY_logo_ vit Liggande.png"/>
            <p:cNvPicPr preferRelativeResize="0"/>
            <p:nvPr/>
          </p:nvPicPr>
          <p:blipFill>
            <a:blip r:embed="rId8">
              <a:alphaModFix/>
            </a:blip>
            <a:stretch>
              <a:fillRect/>
            </a:stretch>
          </p:blipFill>
          <p:spPr>
            <a:xfrm>
              <a:off x="7946750" y="4747000"/>
              <a:ext cx="1071427" cy="299775"/>
            </a:xfrm>
            <a:prstGeom prst="rect">
              <a:avLst/>
            </a:prstGeom>
            <a:noFill/>
            <a:ln>
              <a:noFill/>
            </a:ln>
          </p:spPr>
        </p:pic>
      </p:grpSp>
      <p:sp>
        <p:nvSpPr>
          <p:cNvPr id="458" name="Google Shape;458;p34"/>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fade">
                                      <p:cBhvr>
                                        <p:cTn id="7" dur="1000"/>
                                        <p:tgtEl>
                                          <p:spTgt spid="4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5"/>
                                        </p:tgtEl>
                                        <p:attrNameLst>
                                          <p:attrName>style.visibility</p:attrName>
                                        </p:attrNameLst>
                                      </p:cBhvr>
                                      <p:to>
                                        <p:strVal val="visible"/>
                                      </p:to>
                                    </p:set>
                                    <p:animEffect transition="in" filter="fade">
                                      <p:cBhvr>
                                        <p:cTn id="12" dur="1000"/>
                                        <p:tgtEl>
                                          <p:spTgt spid="4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46"/>
                                        </p:tgtEl>
                                        <p:attrNameLst>
                                          <p:attrName>style.visibility</p:attrName>
                                        </p:attrNameLst>
                                      </p:cBhvr>
                                      <p:to>
                                        <p:strVal val="visible"/>
                                      </p:to>
                                    </p:set>
                                    <p:animEffect transition="in" filter="fade">
                                      <p:cBhvr>
                                        <p:cTn id="17" dur="1000"/>
                                        <p:tgtEl>
                                          <p:spTgt spid="4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49"/>
                                        </p:tgtEl>
                                        <p:attrNameLst>
                                          <p:attrName>style.visibility</p:attrName>
                                        </p:attrNameLst>
                                      </p:cBhvr>
                                      <p:to>
                                        <p:strVal val="visible"/>
                                      </p:to>
                                    </p:set>
                                    <p:animEffect transition="in" filter="fade">
                                      <p:cBhvr>
                                        <p:cTn id="22" dur="1000"/>
                                        <p:tgtEl>
                                          <p:spTgt spid="4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52"/>
                                        </p:tgtEl>
                                        <p:attrNameLst>
                                          <p:attrName>style.visibility</p:attrName>
                                        </p:attrNameLst>
                                      </p:cBhvr>
                                      <p:to>
                                        <p:strVal val="visible"/>
                                      </p:to>
                                    </p:set>
                                    <p:animEffect transition="in" filter="fade">
                                      <p:cBhvr>
                                        <p:cTn id="27" dur="1000"/>
                                        <p:tgtEl>
                                          <p:spTgt spid="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5"/>
          <p:cNvSpPr/>
          <p:nvPr/>
        </p:nvSpPr>
        <p:spPr>
          <a:xfrm rot="456">
            <a:off x="457200" y="319475"/>
            <a:ext cx="45201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64" name="Google Shape;464;p35"/>
          <p:cNvSpPr txBox="1">
            <a:spLocks noGrp="1"/>
          </p:cNvSpPr>
          <p:nvPr>
            <p:ph type="title"/>
          </p:nvPr>
        </p:nvSpPr>
        <p:spPr>
          <a:xfrm>
            <a:off x="457200" y="319075"/>
            <a:ext cx="4520100" cy="798600"/>
          </a:xfrm>
          <a:prstGeom prst="rect">
            <a:avLst/>
          </a:prstGeom>
        </p:spPr>
        <p:txBody>
          <a:bodyPr spcFirstLastPara="1" wrap="square" lIns="91425" tIns="45700" rIns="91425" bIns="45700" anchor="ctr" anchorCtr="0">
            <a:normAutofit/>
          </a:bodyPr>
          <a:lstStyle/>
          <a:p>
            <a:pPr lvl="0" algn="l"/>
            <a:r>
              <a:rPr lang="en-US" sz="2180" dirty="0">
                <a:solidFill>
                  <a:schemeClr val="lt1"/>
                </a:solidFill>
                <a:latin typeface="Lexend Light"/>
                <a:ea typeface="Lexend Light"/>
                <a:cs typeface="Lexend Light"/>
                <a:sym typeface="Lexend Light"/>
              </a:rPr>
              <a:t>Turn off notifications - PC (win 11)</a:t>
            </a:r>
            <a:endParaRPr sz="3200" dirty="0">
              <a:solidFill>
                <a:schemeClr val="lt1"/>
              </a:solidFill>
              <a:latin typeface="Lexend Light"/>
              <a:ea typeface="Lexend Light"/>
              <a:cs typeface="Lexend Light"/>
              <a:sym typeface="Lexend Light"/>
            </a:endParaRPr>
          </a:p>
        </p:txBody>
      </p:sp>
      <p:sp>
        <p:nvSpPr>
          <p:cNvPr id="465" name="Google Shape;465;p35"/>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466" name="Google Shape;466;p35"/>
          <p:cNvGrpSpPr/>
          <p:nvPr/>
        </p:nvGrpSpPr>
        <p:grpSpPr>
          <a:xfrm>
            <a:off x="0" y="4650300"/>
            <a:ext cx="9144000" cy="493200"/>
            <a:chOff x="0" y="4650300"/>
            <a:chExt cx="9144000" cy="493200"/>
          </a:xfrm>
        </p:grpSpPr>
        <p:sp>
          <p:nvSpPr>
            <p:cNvPr id="467" name="Google Shape;467;p35"/>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lvl="0" algn="ctr"/>
              <a:r>
                <a:rPr lang="sv-SE" dirty="0">
                  <a:solidFill>
                    <a:schemeClr val="bg1"/>
                  </a:solidFill>
                  <a:latin typeface="Calibri"/>
                  <a:ea typeface="Calibri"/>
                  <a:cs typeface="Calibri"/>
                  <a:sym typeface="Calibri"/>
                </a:rPr>
                <a:t>Link to </a:t>
              </a:r>
              <a:r>
                <a:rPr lang="sv-SE" dirty="0" err="1">
                  <a:solidFill>
                    <a:schemeClr val="bg1"/>
                  </a:solidFill>
                  <a:latin typeface="Calibri"/>
                  <a:ea typeface="Calibri"/>
                  <a:cs typeface="Calibri"/>
                  <a:sym typeface="Calibri"/>
                </a:rPr>
                <a:t>manual</a:t>
              </a:r>
              <a:r>
                <a:rPr lang="sv-S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Stänga</a:t>
              </a:r>
              <a:r>
                <a:rPr lang="sv-S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av notiser </a:t>
              </a:r>
              <a:r>
                <a:rPr lang="sv-S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win</a:t>
              </a:r>
              <a:r>
                <a:rPr lang="sv-S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11</a:t>
              </a:r>
              <a:endParaRPr dirty="0">
                <a:solidFill>
                  <a:schemeClr val="bg1"/>
                </a:solidFill>
                <a:latin typeface="Calibri"/>
                <a:ea typeface="Calibri"/>
                <a:cs typeface="Calibri"/>
                <a:sym typeface="Calibri"/>
              </a:endParaRPr>
            </a:p>
          </p:txBody>
        </p:sp>
        <p:pic>
          <p:nvPicPr>
            <p:cNvPr id="468" name="Google Shape;468;p35"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469" name="Google Shape;469;p35"/>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pic>
        <p:nvPicPr>
          <p:cNvPr id="470" name="Google Shape;470;p35"/>
          <p:cNvPicPr preferRelativeResize="0"/>
          <p:nvPr/>
        </p:nvPicPr>
        <p:blipFill>
          <a:blip r:embed="rId5">
            <a:alphaModFix/>
          </a:blip>
          <a:stretch>
            <a:fillRect/>
          </a:stretch>
        </p:blipFill>
        <p:spPr>
          <a:xfrm>
            <a:off x="457200" y="1524850"/>
            <a:ext cx="2262984" cy="2662325"/>
          </a:xfrm>
          <a:prstGeom prst="rect">
            <a:avLst/>
          </a:prstGeom>
          <a:noFill/>
          <a:ln>
            <a:noFill/>
          </a:ln>
          <a:effectLst>
            <a:outerShdw blurRad="57150" dist="19050" dir="5400000" algn="bl" rotWithShape="0">
              <a:srgbClr val="000000">
                <a:alpha val="50000"/>
              </a:srgbClr>
            </a:outerShdw>
          </a:effectLst>
        </p:spPr>
      </p:pic>
      <p:sp>
        <p:nvSpPr>
          <p:cNvPr id="471" name="Google Shape;471;p35"/>
          <p:cNvSpPr/>
          <p:nvPr/>
        </p:nvSpPr>
        <p:spPr>
          <a:xfrm>
            <a:off x="1782944" y="3870673"/>
            <a:ext cx="1084200" cy="316500"/>
          </a:xfrm>
          <a:prstGeom prst="ellipse">
            <a:avLst/>
          </a:prstGeom>
          <a:noFill/>
          <a:ln w="28575"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72" name="Google Shape;472;p35"/>
          <p:cNvGrpSpPr/>
          <p:nvPr/>
        </p:nvGrpSpPr>
        <p:grpSpPr>
          <a:xfrm>
            <a:off x="1721150" y="2546475"/>
            <a:ext cx="1308600" cy="1347375"/>
            <a:chOff x="6744350" y="1582200"/>
            <a:chExt cx="1308600" cy="1347375"/>
          </a:xfrm>
        </p:grpSpPr>
        <p:sp>
          <p:nvSpPr>
            <p:cNvPr id="473" name="Google Shape;473;p35"/>
            <p:cNvSpPr/>
            <p:nvPr/>
          </p:nvSpPr>
          <p:spPr>
            <a:xfrm>
              <a:off x="6744350" y="1791675"/>
              <a:ext cx="1308600" cy="1137900"/>
            </a:xfrm>
            <a:prstGeom prst="downArrowCallout">
              <a:avLst>
                <a:gd name="adj1" fmla="val 25000"/>
                <a:gd name="adj2" fmla="val 25000"/>
                <a:gd name="adj3" fmla="val 25000"/>
                <a:gd name="adj4" fmla="val 64977"/>
              </a:avLst>
            </a:prstGeom>
            <a:solidFill>
              <a:srgbClr val="E13288"/>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lvl="0" algn="ctr"/>
              <a:r>
                <a:rPr lang="sv-SE" sz="1100" dirty="0" err="1">
                  <a:solidFill>
                    <a:schemeClr val="lt1"/>
                  </a:solidFill>
                  <a:latin typeface="Lexend Light"/>
                  <a:ea typeface="Lexend Light"/>
                  <a:cs typeface="Lexend Light"/>
                  <a:sym typeface="Lexend Light"/>
                </a:rPr>
                <a:t>Click</a:t>
              </a:r>
              <a:r>
                <a:rPr lang="sv-SE" sz="1100" dirty="0">
                  <a:solidFill>
                    <a:schemeClr val="lt1"/>
                  </a:solidFill>
                  <a:latin typeface="Lexend Light"/>
                  <a:ea typeface="Lexend Light"/>
                  <a:cs typeface="Lexend Light"/>
                  <a:sym typeface="Lexend Light"/>
                </a:rPr>
                <a:t> on the </a:t>
              </a:r>
              <a:r>
                <a:rPr lang="sv-SE" sz="1100" dirty="0" err="1">
                  <a:solidFill>
                    <a:schemeClr val="lt1"/>
                  </a:solidFill>
                  <a:latin typeface="Lexend Light"/>
                  <a:ea typeface="Lexend Light"/>
                  <a:cs typeface="Lexend Light"/>
                  <a:sym typeface="Lexend Light"/>
                </a:rPr>
                <a:t>clock</a:t>
              </a:r>
              <a:endParaRPr sz="1100" b="1" dirty="0">
                <a:solidFill>
                  <a:schemeClr val="lt1"/>
                </a:solidFill>
                <a:latin typeface="Lexend"/>
                <a:ea typeface="Lexend"/>
                <a:cs typeface="Lexend"/>
                <a:sym typeface="Lexend"/>
              </a:endParaRPr>
            </a:p>
          </p:txBody>
        </p:sp>
        <p:sp>
          <p:nvSpPr>
            <p:cNvPr id="474" name="Google Shape;474;p35"/>
            <p:cNvSpPr/>
            <p:nvPr/>
          </p:nvSpPr>
          <p:spPr>
            <a:xfrm>
              <a:off x="7118100" y="1582200"/>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grpSp>
      <p:pic>
        <p:nvPicPr>
          <p:cNvPr id="475" name="Google Shape;475;p35"/>
          <p:cNvPicPr preferRelativeResize="0"/>
          <p:nvPr/>
        </p:nvPicPr>
        <p:blipFill>
          <a:blip r:embed="rId5">
            <a:alphaModFix/>
          </a:blip>
          <a:stretch>
            <a:fillRect/>
          </a:stretch>
        </p:blipFill>
        <p:spPr>
          <a:xfrm>
            <a:off x="3163012" y="1524850"/>
            <a:ext cx="2262984" cy="2662325"/>
          </a:xfrm>
          <a:prstGeom prst="rect">
            <a:avLst/>
          </a:prstGeom>
          <a:noFill/>
          <a:ln>
            <a:noFill/>
          </a:ln>
          <a:effectLst>
            <a:outerShdw blurRad="57150" dist="19050" dir="5400000" algn="bl" rotWithShape="0">
              <a:srgbClr val="000000">
                <a:alpha val="50000"/>
              </a:srgbClr>
            </a:outerShdw>
          </a:effectLst>
        </p:spPr>
      </p:pic>
      <p:sp>
        <p:nvSpPr>
          <p:cNvPr id="476" name="Google Shape;476;p35"/>
          <p:cNvSpPr/>
          <p:nvPr/>
        </p:nvSpPr>
        <p:spPr>
          <a:xfrm>
            <a:off x="4944147" y="1582200"/>
            <a:ext cx="602700" cy="316500"/>
          </a:xfrm>
          <a:prstGeom prst="ellipse">
            <a:avLst/>
          </a:prstGeom>
          <a:noFill/>
          <a:ln w="28575"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477" name="Google Shape;477;p35"/>
          <p:cNvGrpSpPr/>
          <p:nvPr/>
        </p:nvGrpSpPr>
        <p:grpSpPr>
          <a:xfrm>
            <a:off x="3029750" y="1184863"/>
            <a:ext cx="1863975" cy="963963"/>
            <a:chOff x="2250900" y="2382888"/>
            <a:chExt cx="1863975" cy="963963"/>
          </a:xfrm>
        </p:grpSpPr>
        <p:sp>
          <p:nvSpPr>
            <p:cNvPr id="478" name="Google Shape;478;p35"/>
            <p:cNvSpPr/>
            <p:nvPr/>
          </p:nvSpPr>
          <p:spPr>
            <a:xfrm>
              <a:off x="2491275" y="2614850"/>
              <a:ext cx="1623600" cy="7320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chemeClr val="lt1"/>
                  </a:solidFill>
                  <a:latin typeface="Lexend Light"/>
                  <a:ea typeface="Lexend Light"/>
                  <a:cs typeface="Lexend Light"/>
                  <a:sym typeface="Lexend Light"/>
                </a:rPr>
                <a:t>Click</a:t>
              </a:r>
              <a:r>
                <a:rPr lang="sv-SE" sz="1100" dirty="0">
                  <a:solidFill>
                    <a:schemeClr val="lt1"/>
                  </a:solidFill>
                  <a:latin typeface="Lexend Light"/>
                  <a:ea typeface="Lexend Light"/>
                  <a:cs typeface="Lexend Light"/>
                  <a:sym typeface="Lexend Light"/>
                </a:rPr>
                <a:t> Do Not </a:t>
              </a:r>
              <a:r>
                <a:rPr lang="sv-SE" sz="1100" dirty="0" err="1">
                  <a:solidFill>
                    <a:schemeClr val="lt1"/>
                  </a:solidFill>
                  <a:latin typeface="Lexend Light"/>
                  <a:ea typeface="Lexend Light"/>
                  <a:cs typeface="Lexend Light"/>
                  <a:sym typeface="Lexend Light"/>
                </a:rPr>
                <a:t>Disturb</a:t>
              </a:r>
              <a:endParaRPr sz="1100" b="1" dirty="0">
                <a:solidFill>
                  <a:schemeClr val="lt1"/>
                </a:solidFill>
                <a:latin typeface="Lexend"/>
                <a:ea typeface="Lexend"/>
                <a:cs typeface="Lexend"/>
                <a:sym typeface="Lexend"/>
              </a:endParaRPr>
            </a:p>
          </p:txBody>
        </p:sp>
        <p:sp>
          <p:nvSpPr>
            <p:cNvPr id="479" name="Google Shape;479;p35"/>
            <p:cNvSpPr/>
            <p:nvPr/>
          </p:nvSpPr>
          <p:spPr>
            <a:xfrm>
              <a:off x="2250900" y="2382888"/>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grpSp>
      <p:pic>
        <p:nvPicPr>
          <p:cNvPr id="480" name="Google Shape;480;p35"/>
          <p:cNvPicPr preferRelativeResize="0"/>
          <p:nvPr/>
        </p:nvPicPr>
        <p:blipFill rotWithShape="1">
          <a:blip r:embed="rId6">
            <a:alphaModFix/>
          </a:blip>
          <a:srcRect b="3025"/>
          <a:stretch/>
        </p:blipFill>
        <p:spPr>
          <a:xfrm>
            <a:off x="5949050" y="1727100"/>
            <a:ext cx="2788225" cy="2015650"/>
          </a:xfrm>
          <a:prstGeom prst="rect">
            <a:avLst/>
          </a:prstGeom>
          <a:noFill/>
          <a:ln>
            <a:noFill/>
          </a:ln>
        </p:spPr>
      </p:pic>
      <p:grpSp>
        <p:nvGrpSpPr>
          <p:cNvPr id="481" name="Google Shape;481;p35"/>
          <p:cNvGrpSpPr/>
          <p:nvPr/>
        </p:nvGrpSpPr>
        <p:grpSpPr>
          <a:xfrm>
            <a:off x="5559250" y="3053925"/>
            <a:ext cx="2850057" cy="1283625"/>
            <a:chOff x="5839925" y="3109950"/>
            <a:chExt cx="2850057" cy="1283625"/>
          </a:xfrm>
        </p:grpSpPr>
        <p:sp>
          <p:nvSpPr>
            <p:cNvPr id="482" name="Google Shape;482;p35"/>
            <p:cNvSpPr/>
            <p:nvPr/>
          </p:nvSpPr>
          <p:spPr>
            <a:xfrm>
              <a:off x="5932065" y="3109950"/>
              <a:ext cx="2757917" cy="1044900"/>
            </a:xfrm>
            <a:prstGeom prst="upArrowCallout">
              <a:avLst>
                <a:gd name="adj1" fmla="val 25000"/>
                <a:gd name="adj2" fmla="val 25000"/>
                <a:gd name="adj3" fmla="val 25000"/>
                <a:gd name="adj4" fmla="val 64977"/>
              </a:avLst>
            </a:prstGeom>
            <a:solidFill>
              <a:srgbClr val="E13288"/>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lvl="0" algn="ctr"/>
              <a:r>
                <a:rPr lang="en-US" sz="1100" dirty="0">
                  <a:solidFill>
                    <a:schemeClr val="lt1"/>
                  </a:solidFill>
                  <a:latin typeface="Lexend Light"/>
                  <a:ea typeface="Lexend Light"/>
                  <a:cs typeface="Lexend Light"/>
                  <a:sym typeface="Lexend Light"/>
                </a:rPr>
                <a:t>Click Notification settings to change notification settings</a:t>
              </a:r>
              <a:endParaRPr dirty="0">
                <a:latin typeface="Calibri"/>
                <a:ea typeface="Calibri"/>
                <a:cs typeface="Calibri"/>
                <a:sym typeface="Calibri"/>
              </a:endParaRPr>
            </a:p>
          </p:txBody>
        </p:sp>
        <p:sp>
          <p:nvSpPr>
            <p:cNvPr id="483" name="Google Shape;483;p35"/>
            <p:cNvSpPr/>
            <p:nvPr/>
          </p:nvSpPr>
          <p:spPr>
            <a:xfrm>
              <a:off x="5839925" y="3900375"/>
              <a:ext cx="5475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3.</a:t>
              </a:r>
              <a:endParaRPr>
                <a:solidFill>
                  <a:schemeClr val="lt1"/>
                </a:solidFill>
                <a:latin typeface="Lexend Light"/>
                <a:ea typeface="Lexend Light"/>
                <a:cs typeface="Lexend Light"/>
                <a:sym typeface="Lexend Light"/>
              </a:endParaRPr>
            </a:p>
          </p:txBody>
        </p:sp>
      </p:grpSp>
      <p:sp>
        <p:nvSpPr>
          <p:cNvPr id="484" name="Google Shape;484;p35"/>
          <p:cNvSpPr/>
          <p:nvPr/>
        </p:nvSpPr>
        <p:spPr>
          <a:xfrm>
            <a:off x="5920200" y="2047725"/>
            <a:ext cx="2388900" cy="843300"/>
          </a:xfrm>
          <a:prstGeom prst="ellipse">
            <a:avLst/>
          </a:prstGeom>
          <a:noFill/>
          <a:ln w="28575"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2"/>
                                        </p:tgtEl>
                                        <p:attrNameLst>
                                          <p:attrName>style.visibility</p:attrName>
                                        </p:attrNameLst>
                                      </p:cBhvr>
                                      <p:to>
                                        <p:strVal val="visible"/>
                                      </p:to>
                                    </p:set>
                                    <p:animEffect transition="in" filter="fade">
                                      <p:cBhvr>
                                        <p:cTn id="7" dur="1000"/>
                                        <p:tgtEl>
                                          <p:spTgt spid="47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7"/>
                                        </p:tgtEl>
                                        <p:attrNameLst>
                                          <p:attrName>style.visibility</p:attrName>
                                        </p:attrNameLst>
                                      </p:cBhvr>
                                      <p:to>
                                        <p:strVal val="visible"/>
                                      </p:to>
                                    </p:set>
                                    <p:animEffect transition="in" filter="fade">
                                      <p:cBhvr>
                                        <p:cTn id="12" dur="1000"/>
                                        <p:tgtEl>
                                          <p:spTgt spid="4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
                                        </p:tgtEl>
                                        <p:attrNameLst>
                                          <p:attrName>style.visibility</p:attrName>
                                        </p:attrNameLst>
                                      </p:cBhvr>
                                      <p:to>
                                        <p:strVal val="visible"/>
                                      </p:to>
                                    </p:set>
                                    <p:animEffect transition="in" filter="fade">
                                      <p:cBhvr>
                                        <p:cTn id="17" dur="1000"/>
                                        <p:tgtEl>
                                          <p:spTgt spid="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36"/>
          <p:cNvSpPr/>
          <p:nvPr/>
        </p:nvSpPr>
        <p:spPr>
          <a:xfrm rot="320">
            <a:off x="37" y="300"/>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490" name="Google Shape;490;p36"/>
          <p:cNvSpPr txBox="1">
            <a:spLocks noGrp="1"/>
          </p:cNvSpPr>
          <p:nvPr>
            <p:ph type="title"/>
          </p:nvPr>
        </p:nvSpPr>
        <p:spPr>
          <a:xfrm>
            <a:off x="788577" y="-96425"/>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Questions</a:t>
            </a:r>
            <a:endParaRPr sz="3200" dirty="0">
              <a:solidFill>
                <a:schemeClr val="lt1"/>
              </a:solidFill>
              <a:latin typeface="Lexend Light"/>
              <a:ea typeface="Lexend Light"/>
              <a:cs typeface="Lexend Light"/>
              <a:sym typeface="Lexend Light"/>
            </a:endParaRPr>
          </a:p>
        </p:txBody>
      </p:sp>
      <p:sp>
        <p:nvSpPr>
          <p:cNvPr id="491" name="Google Shape;491;p3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492" name="Google Shape;492;p36"/>
          <p:cNvGrpSpPr/>
          <p:nvPr/>
        </p:nvGrpSpPr>
        <p:grpSpPr>
          <a:xfrm>
            <a:off x="0" y="4650300"/>
            <a:ext cx="9144000" cy="493200"/>
            <a:chOff x="0" y="4650300"/>
            <a:chExt cx="9144000" cy="493200"/>
          </a:xfrm>
        </p:grpSpPr>
        <p:sp>
          <p:nvSpPr>
            <p:cNvPr id="493" name="Google Shape;493;p36"/>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494" name="Google Shape;494;p36"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495" name="Google Shape;495;p36"/>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496" name="Google Shape;496;p36"/>
          <p:cNvSpPr/>
          <p:nvPr/>
        </p:nvSpPr>
        <p:spPr>
          <a:xfrm rot="331">
            <a:off x="1455000" y="1328375"/>
            <a:ext cx="62340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500" dirty="0">
                <a:solidFill>
                  <a:schemeClr val="lt1"/>
                </a:solidFill>
                <a:latin typeface="Lexend Medium"/>
                <a:ea typeface="Lexend Medium"/>
                <a:cs typeface="Lexend Medium"/>
                <a:sym typeface="Lexend Medium"/>
              </a:rPr>
              <a:t>How are your studies affected when you receive notifications that disturb you?</a:t>
            </a:r>
          </a:p>
          <a:p>
            <a:pPr lvl="0" algn="ctr"/>
            <a:r>
              <a:rPr lang="en-US" sz="1500" dirty="0">
                <a:solidFill>
                  <a:schemeClr val="lt1"/>
                </a:solidFill>
                <a:latin typeface="Lexend Medium"/>
                <a:ea typeface="Lexend Medium"/>
                <a:cs typeface="Lexend Medium"/>
                <a:sym typeface="Lexend Medium"/>
              </a:rPr>
              <a:t>
What works best for you when you want to stay focused and reduce distractions?</a:t>
            </a:r>
            <a:endParaRPr sz="1500" dirty="0">
              <a:solidFill>
                <a:schemeClr val="lt1"/>
              </a:solidFill>
              <a:latin typeface="Lexend Medium"/>
              <a:ea typeface="Lexend Medium"/>
              <a:cs typeface="Lexend Medium"/>
              <a:sym typeface="Lexend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6"/>
                                        </p:tgtEl>
                                        <p:attrNameLst>
                                          <p:attrName>style.visibility</p:attrName>
                                        </p:attrNameLst>
                                      </p:cBhvr>
                                      <p:to>
                                        <p:strVal val="visible"/>
                                      </p:to>
                                    </p:set>
                                    <p:animEffect transition="in" filter="fade">
                                      <p:cBhvr>
                                        <p:cTn id="7" dur="1000"/>
                                        <p:tgtEl>
                                          <p:spTgt spid="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7"/>
          <p:cNvSpPr/>
          <p:nvPr/>
        </p:nvSpPr>
        <p:spPr>
          <a:xfrm rot="409">
            <a:off x="1846250" y="608125"/>
            <a:ext cx="50385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02" name="Google Shape;502;p37"/>
          <p:cNvSpPr txBox="1">
            <a:spLocks noGrp="1"/>
          </p:cNvSpPr>
          <p:nvPr>
            <p:ph type="title"/>
          </p:nvPr>
        </p:nvSpPr>
        <p:spPr>
          <a:xfrm>
            <a:off x="2861450" y="1636825"/>
            <a:ext cx="30081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sz="3600">
                <a:solidFill>
                  <a:schemeClr val="lt1"/>
                </a:solidFill>
                <a:latin typeface="Lexend Light"/>
                <a:ea typeface="Lexend Light"/>
                <a:cs typeface="Lexend Light"/>
                <a:sym typeface="Lexend Light"/>
              </a:rPr>
              <a:t>Multitasking</a:t>
            </a:r>
            <a:endParaRPr sz="3600">
              <a:solidFill>
                <a:schemeClr val="lt1"/>
              </a:solidFill>
              <a:latin typeface="Lexend Light"/>
              <a:ea typeface="Lexend Light"/>
              <a:cs typeface="Lexend Light"/>
              <a:sym typeface="Lexend Light"/>
            </a:endParaRPr>
          </a:p>
        </p:txBody>
      </p:sp>
      <p:pic>
        <p:nvPicPr>
          <p:cNvPr id="503" name="Google Shape;503;p37"/>
          <p:cNvPicPr preferRelativeResize="0"/>
          <p:nvPr/>
        </p:nvPicPr>
        <p:blipFill>
          <a:blip r:embed="rId3">
            <a:alphaModFix/>
          </a:blip>
          <a:stretch>
            <a:fillRect/>
          </a:stretch>
        </p:blipFill>
        <p:spPr>
          <a:xfrm>
            <a:off x="5869550" y="195150"/>
            <a:ext cx="2124950" cy="2124950"/>
          </a:xfrm>
          <a:prstGeom prst="rect">
            <a:avLst/>
          </a:prstGeom>
          <a:noFill/>
          <a:ln>
            <a:noFill/>
          </a:ln>
        </p:spPr>
      </p:pic>
      <p:sp>
        <p:nvSpPr>
          <p:cNvPr id="504" name="Google Shape;504;p3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505" name="Google Shape;505;p37"/>
          <p:cNvGrpSpPr/>
          <p:nvPr/>
        </p:nvGrpSpPr>
        <p:grpSpPr>
          <a:xfrm>
            <a:off x="0" y="4650300"/>
            <a:ext cx="9144000" cy="493200"/>
            <a:chOff x="0" y="4650300"/>
            <a:chExt cx="9144000" cy="493200"/>
          </a:xfrm>
        </p:grpSpPr>
        <p:sp>
          <p:nvSpPr>
            <p:cNvPr id="506" name="Google Shape;506;p37"/>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07" name="Google Shape;507;p37"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508" name="Google Shape;508;p37"/>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38"/>
          <p:cNvSpPr/>
          <p:nvPr/>
        </p:nvSpPr>
        <p:spPr>
          <a:xfrm rot="361">
            <a:off x="457200" y="236675"/>
            <a:ext cx="28575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14" name="Google Shape;514;p38"/>
          <p:cNvSpPr txBox="1">
            <a:spLocks noGrp="1"/>
          </p:cNvSpPr>
          <p:nvPr>
            <p:ph type="title"/>
          </p:nvPr>
        </p:nvSpPr>
        <p:spPr>
          <a:xfrm>
            <a:off x="457200" y="207125"/>
            <a:ext cx="39768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sz="3600">
                <a:solidFill>
                  <a:schemeClr val="lt1"/>
                </a:solidFill>
                <a:latin typeface="Lexend Light"/>
                <a:ea typeface="Lexend Light"/>
                <a:cs typeface="Lexend Light"/>
                <a:sym typeface="Lexend Light"/>
              </a:rPr>
              <a:t>Multitasking</a:t>
            </a:r>
            <a:endParaRPr sz="3600">
              <a:solidFill>
                <a:schemeClr val="lt1"/>
              </a:solidFill>
              <a:latin typeface="Lexend Light"/>
              <a:ea typeface="Lexend Light"/>
              <a:cs typeface="Lexend Light"/>
              <a:sym typeface="Lexend Light"/>
            </a:endParaRPr>
          </a:p>
        </p:txBody>
      </p:sp>
      <p:sp>
        <p:nvSpPr>
          <p:cNvPr id="515" name="Google Shape;515;p38"/>
          <p:cNvSpPr txBox="1">
            <a:spLocks noGrp="1"/>
          </p:cNvSpPr>
          <p:nvPr>
            <p:ph type="body" idx="1"/>
          </p:nvPr>
        </p:nvSpPr>
        <p:spPr>
          <a:xfrm>
            <a:off x="457200" y="2100225"/>
            <a:ext cx="8229600" cy="3394500"/>
          </a:xfrm>
          <a:prstGeom prst="rect">
            <a:avLst/>
          </a:prstGeom>
        </p:spPr>
        <p:txBody>
          <a:bodyPr spcFirstLastPara="1" wrap="square" lIns="91425" tIns="45700" rIns="91425" bIns="45700" anchor="t" anchorCtr="0">
            <a:normAutofit/>
          </a:bodyPr>
          <a:lstStyle/>
          <a:p>
            <a:pPr lvl="0" indent="-355600">
              <a:lnSpc>
                <a:spcPct val="115000"/>
              </a:lnSpc>
              <a:buSzPts val="2000"/>
              <a:buFont typeface="Lexend Light"/>
              <a:buChar char="•"/>
            </a:pPr>
            <a:r>
              <a:rPr lang="en-US" sz="2000" dirty="0">
                <a:latin typeface="Lexend Light"/>
                <a:ea typeface="Lexend Light"/>
                <a:cs typeface="Lexend Light"/>
                <a:sym typeface="Lexend Light"/>
              </a:rPr>
              <a:t>Superficial learning
Impairs concentration
Increases stress</a:t>
            </a:r>
            <a:endParaRPr sz="2000" dirty="0">
              <a:latin typeface="Lexend Light"/>
              <a:ea typeface="Lexend Light"/>
              <a:cs typeface="Lexend Light"/>
              <a:sym typeface="Lexend Light"/>
            </a:endParaRPr>
          </a:p>
          <a:p>
            <a:pPr marL="457200" lvl="0" indent="0" algn="l" rtl="0">
              <a:spcBef>
                <a:spcPts val="360"/>
              </a:spcBef>
              <a:spcAft>
                <a:spcPts val="0"/>
              </a:spcAft>
              <a:buNone/>
            </a:pPr>
            <a:endParaRPr sz="2000" dirty="0">
              <a:latin typeface="Lexend Light"/>
              <a:ea typeface="Lexend Light"/>
              <a:cs typeface="Lexend Light"/>
              <a:sym typeface="Lexend Light"/>
            </a:endParaRPr>
          </a:p>
          <a:p>
            <a:pPr marL="0" lvl="0" indent="0" algn="l" rtl="0">
              <a:spcBef>
                <a:spcPts val="360"/>
              </a:spcBef>
              <a:spcAft>
                <a:spcPts val="0"/>
              </a:spcAft>
              <a:buNone/>
            </a:pPr>
            <a:endParaRPr sz="2000" dirty="0">
              <a:latin typeface="Lexend Light"/>
              <a:ea typeface="Lexend Light"/>
              <a:cs typeface="Lexend Light"/>
              <a:sym typeface="Lexend Light"/>
            </a:endParaRPr>
          </a:p>
        </p:txBody>
      </p:sp>
      <p:pic>
        <p:nvPicPr>
          <p:cNvPr id="516" name="Google Shape;516;p38"/>
          <p:cNvPicPr preferRelativeResize="0"/>
          <p:nvPr/>
        </p:nvPicPr>
        <p:blipFill>
          <a:blip r:embed="rId3">
            <a:alphaModFix/>
          </a:blip>
          <a:stretch>
            <a:fillRect/>
          </a:stretch>
        </p:blipFill>
        <p:spPr>
          <a:xfrm>
            <a:off x="6810675" y="114625"/>
            <a:ext cx="2124950" cy="2124950"/>
          </a:xfrm>
          <a:prstGeom prst="rect">
            <a:avLst/>
          </a:prstGeom>
          <a:noFill/>
          <a:ln>
            <a:noFill/>
          </a:ln>
        </p:spPr>
      </p:pic>
      <p:sp>
        <p:nvSpPr>
          <p:cNvPr id="517" name="Google Shape;517;p38"/>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sp>
        <p:nvSpPr>
          <p:cNvPr id="518" name="Google Shape;518;p38"/>
          <p:cNvSpPr txBox="1"/>
          <p:nvPr/>
        </p:nvSpPr>
        <p:spPr>
          <a:xfrm>
            <a:off x="507525" y="1167325"/>
            <a:ext cx="6065400" cy="800400"/>
          </a:xfrm>
          <a:prstGeom prst="rect">
            <a:avLst/>
          </a:prstGeom>
          <a:noFill/>
          <a:ln>
            <a:noFill/>
          </a:ln>
        </p:spPr>
        <p:txBody>
          <a:bodyPr spcFirstLastPara="1" wrap="square" lIns="91425" tIns="91425" rIns="91425" bIns="91425" anchor="t" anchorCtr="0">
            <a:spAutoFit/>
          </a:bodyPr>
          <a:lstStyle/>
          <a:p>
            <a:pPr lvl="0"/>
            <a:r>
              <a:rPr lang="en-US" sz="2000" dirty="0">
                <a:solidFill>
                  <a:schemeClr val="dk1"/>
                </a:solidFill>
                <a:latin typeface="Lexend Light"/>
                <a:ea typeface="Lexend Light"/>
                <a:cs typeface="Lexend Light"/>
                <a:sym typeface="Lexend Light"/>
              </a:rPr>
              <a:t>Multitask or quickly switch between different tasks</a:t>
            </a:r>
            <a:r>
              <a:rPr lang="sv-SE" sz="2000" dirty="0">
                <a:solidFill>
                  <a:schemeClr val="dk1"/>
                </a:solidFill>
                <a:latin typeface="Lexend Light"/>
                <a:ea typeface="Lexend Light"/>
                <a:cs typeface="Lexend Light"/>
                <a:sym typeface="Lexend Light"/>
              </a:rPr>
              <a:t>.</a:t>
            </a:r>
            <a:endParaRPr sz="2000" dirty="0">
              <a:solidFill>
                <a:schemeClr val="dk1"/>
              </a:solidFill>
              <a:latin typeface="Lexend Light"/>
              <a:ea typeface="Lexend Light"/>
              <a:cs typeface="Lexend Light"/>
              <a:sym typeface="Lexend Light"/>
            </a:endParaRPr>
          </a:p>
        </p:txBody>
      </p:sp>
      <p:grpSp>
        <p:nvGrpSpPr>
          <p:cNvPr id="519" name="Google Shape;519;p38"/>
          <p:cNvGrpSpPr/>
          <p:nvPr/>
        </p:nvGrpSpPr>
        <p:grpSpPr>
          <a:xfrm>
            <a:off x="0" y="4650300"/>
            <a:ext cx="9144000" cy="493200"/>
            <a:chOff x="0" y="4650300"/>
            <a:chExt cx="9144000" cy="493200"/>
          </a:xfrm>
        </p:grpSpPr>
        <p:sp>
          <p:nvSpPr>
            <p:cNvPr id="520" name="Google Shape;520;p38"/>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21" name="Google Shape;521;p38"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522" name="Google Shape;522;p38"/>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animEffect transition="in" filter="fade">
                                      <p:cBhvr>
                                        <p:cTn id="7" dur="1000"/>
                                        <p:tgtEl>
                                          <p:spTgt spid="5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5">
                                            <p:txEl>
                                              <p:pRg st="0" end="0"/>
                                            </p:txEl>
                                          </p:spTgt>
                                        </p:tgtEl>
                                        <p:attrNameLst>
                                          <p:attrName>style.visibility</p:attrName>
                                        </p:attrNameLst>
                                      </p:cBhvr>
                                      <p:to>
                                        <p:strVal val="visible"/>
                                      </p:to>
                                    </p:set>
                                    <p:animEffect transition="in" filter="fade">
                                      <p:cBhvr>
                                        <p:cTn id="12" dur="1000"/>
                                        <p:tgtEl>
                                          <p:spTgt spid="5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9"/>
          <p:cNvSpPr/>
          <p:nvPr/>
        </p:nvSpPr>
        <p:spPr>
          <a:xfrm rot="320">
            <a:off x="37" y="93401"/>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28" name="Google Shape;528;p39"/>
          <p:cNvSpPr txBox="1">
            <a:spLocks noGrp="1"/>
          </p:cNvSpPr>
          <p:nvPr>
            <p:ph type="title"/>
          </p:nvPr>
        </p:nvSpPr>
        <p:spPr>
          <a:xfrm>
            <a:off x="457200" y="3"/>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Increase</a:t>
            </a:r>
            <a:r>
              <a:rPr lang="sv-SE" sz="3200" dirty="0">
                <a:solidFill>
                  <a:schemeClr val="lt1"/>
                </a:solidFill>
                <a:latin typeface="Lexend Light"/>
                <a:ea typeface="Lexend Light"/>
                <a:cs typeface="Lexend Light"/>
                <a:sym typeface="Lexend Light"/>
              </a:rPr>
              <a:t> </a:t>
            </a:r>
            <a:r>
              <a:rPr lang="sv-SE" sz="3200" dirty="0" err="1">
                <a:solidFill>
                  <a:schemeClr val="lt1"/>
                </a:solidFill>
                <a:latin typeface="Lexend Light"/>
                <a:ea typeface="Lexend Light"/>
                <a:cs typeface="Lexend Light"/>
                <a:sym typeface="Lexend Light"/>
              </a:rPr>
              <a:t>your</a:t>
            </a:r>
            <a:r>
              <a:rPr lang="sv-SE" sz="3200" dirty="0">
                <a:solidFill>
                  <a:schemeClr val="lt1"/>
                </a:solidFill>
                <a:latin typeface="Lexend Light"/>
                <a:ea typeface="Lexend Light"/>
                <a:cs typeface="Lexend Light"/>
                <a:sym typeface="Lexend Light"/>
              </a:rPr>
              <a:t> focus</a:t>
            </a:r>
            <a:endParaRPr sz="3200" dirty="0">
              <a:solidFill>
                <a:schemeClr val="lt1"/>
              </a:solidFill>
              <a:latin typeface="Lexend Light"/>
              <a:ea typeface="Lexend Light"/>
              <a:cs typeface="Lexend Light"/>
              <a:sym typeface="Lexend Light"/>
            </a:endParaRPr>
          </a:p>
        </p:txBody>
      </p:sp>
      <p:pic>
        <p:nvPicPr>
          <p:cNvPr id="529" name="Google Shape;529;p39" descr="Att göra flera saker samtidigt för att försöka vara mer effektiv kan förstås låta som en bra idé, men det finns en risk att det istället gör dig mindre effektiv. &#10;&#10;Genom att fokusera på en sak i taget och avlasta hjärnans arbetsminne kan du öka ditt fokus och din effektivitet.&#10;- Minska antalet gånger som du blir distraherad eller byter mellan uppgifter.&#10;- Fundera över vad som distraherar dig och vad som gör dig fokuserad.&#10;- Planera in när du ska göra vad.&#10;- Dela upp stora uppgifter i mindre delar för att orka hålla fokus.&#10;- Stäng av notiser och berätta för vänner och familj att du är upptagen.&#10;&#10;&#10;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10;&#10;Många av tipsen går att använda i flera ämnen, både i och utanför skolan, så testa dig fram och se vilka du gillar bäst. Och kom ihåg – det handlar inte om talang, utan om att hitta bra strategier som passar just dig!&#10;&#10;https://www.instagram.com/orkaplugga/&#10;&#10;https://www.tiktok.com/@orkaplugga_official" title="Öka ditt fokus - gör en sak i taget">
            <a:hlinkClick r:id="rId3"/>
          </p:cNvPr>
          <p:cNvPicPr preferRelativeResize="0"/>
          <p:nvPr/>
        </p:nvPicPr>
        <p:blipFill>
          <a:blip r:embed="rId4">
            <a:alphaModFix/>
          </a:blip>
          <a:stretch>
            <a:fillRect/>
          </a:stretch>
        </p:blipFill>
        <p:spPr>
          <a:xfrm>
            <a:off x="1560175" y="984800"/>
            <a:ext cx="6185425" cy="3479300"/>
          </a:xfrm>
          <a:prstGeom prst="rect">
            <a:avLst/>
          </a:prstGeom>
          <a:noFill/>
          <a:ln>
            <a:noFill/>
          </a:ln>
        </p:spPr>
      </p:pic>
      <p:sp>
        <p:nvSpPr>
          <p:cNvPr id="530" name="Google Shape;530;p39"/>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531" name="Google Shape;531;p39"/>
          <p:cNvGrpSpPr/>
          <p:nvPr/>
        </p:nvGrpSpPr>
        <p:grpSpPr>
          <a:xfrm>
            <a:off x="0" y="4650300"/>
            <a:ext cx="9144000" cy="493200"/>
            <a:chOff x="0" y="4650300"/>
            <a:chExt cx="9144000" cy="493200"/>
          </a:xfrm>
        </p:grpSpPr>
        <p:sp>
          <p:nvSpPr>
            <p:cNvPr id="532" name="Google Shape;532;p39"/>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33" name="Google Shape;533;p39" title="AVM_NY_logo_ vit Liggande.png"/>
            <p:cNvPicPr preferRelativeResize="0"/>
            <p:nvPr/>
          </p:nvPicPr>
          <p:blipFill>
            <a:blip r:embed="rId5">
              <a:alphaModFix/>
            </a:blip>
            <a:stretch>
              <a:fillRect/>
            </a:stretch>
          </p:blipFill>
          <p:spPr>
            <a:xfrm>
              <a:off x="7946750" y="4747000"/>
              <a:ext cx="1071427" cy="299775"/>
            </a:xfrm>
            <a:prstGeom prst="rect">
              <a:avLst/>
            </a:prstGeom>
            <a:noFill/>
            <a:ln>
              <a:noFill/>
            </a:ln>
          </p:spPr>
        </p:pic>
      </p:grpSp>
      <p:sp>
        <p:nvSpPr>
          <p:cNvPr id="534" name="Google Shape;534;p39"/>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535" name="Google Shape;535;p39"/>
          <p:cNvSpPr txBox="1"/>
          <p:nvPr/>
        </p:nvSpPr>
        <p:spPr>
          <a:xfrm>
            <a:off x="-15000" y="4242700"/>
            <a:ext cx="5188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100">
                <a:solidFill>
                  <a:schemeClr val="dk1"/>
                </a:solidFill>
                <a:latin typeface="Lexend"/>
                <a:ea typeface="Lexend"/>
                <a:cs typeface="Lexend"/>
                <a:sym typeface="Lexend"/>
              </a:rPr>
              <a:t>Film: 2 min 22 sek</a:t>
            </a:r>
            <a:endParaRPr sz="1100">
              <a:solidFill>
                <a:schemeClr val="dk1"/>
              </a:solidFill>
              <a:latin typeface="Lexend"/>
              <a:ea typeface="Lexend"/>
              <a:cs typeface="Lexend"/>
              <a:sym typeface="Lexen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0"/>
          <p:cNvSpPr/>
          <p:nvPr/>
        </p:nvSpPr>
        <p:spPr>
          <a:xfrm rot="320">
            <a:off x="37" y="30003"/>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41" name="Google Shape;541;p40"/>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Questions</a:t>
            </a:r>
            <a:endParaRPr sz="3200" dirty="0">
              <a:solidFill>
                <a:schemeClr val="lt1"/>
              </a:solidFill>
              <a:latin typeface="Lexend Light"/>
              <a:ea typeface="Lexend Light"/>
              <a:cs typeface="Lexend Light"/>
              <a:sym typeface="Lexend Light"/>
            </a:endParaRPr>
          </a:p>
        </p:txBody>
      </p:sp>
      <p:sp>
        <p:nvSpPr>
          <p:cNvPr id="542" name="Google Shape;542;p40"/>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543" name="Google Shape;543;p40"/>
          <p:cNvGrpSpPr/>
          <p:nvPr/>
        </p:nvGrpSpPr>
        <p:grpSpPr>
          <a:xfrm>
            <a:off x="0" y="4650300"/>
            <a:ext cx="9144000" cy="493200"/>
            <a:chOff x="0" y="4650300"/>
            <a:chExt cx="9144000" cy="493200"/>
          </a:xfrm>
        </p:grpSpPr>
        <p:sp>
          <p:nvSpPr>
            <p:cNvPr id="544" name="Google Shape;544;p40"/>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45" name="Google Shape;545;p40"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546" name="Google Shape;546;p40"/>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547" name="Google Shape;547;p40"/>
          <p:cNvSpPr/>
          <p:nvPr/>
        </p:nvSpPr>
        <p:spPr>
          <a:xfrm rot="409">
            <a:off x="1939500" y="1281750"/>
            <a:ext cx="50385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a:ea typeface="Lexend"/>
                <a:cs typeface="Lexend"/>
                <a:sym typeface="Lexend"/>
              </a:rPr>
              <a:t>Vilka andra tekniker eller strategier använder ni för att hålla fokus när ni pluggar? </a:t>
            </a:r>
            <a:endParaRPr>
              <a:solidFill>
                <a:schemeClr val="lt1"/>
              </a:solidFill>
              <a:latin typeface="Lexend"/>
              <a:ea typeface="Lexend"/>
              <a:cs typeface="Lexend"/>
              <a:sym typeface="Lexend"/>
            </a:endParaRPr>
          </a:p>
          <a:p>
            <a:pPr marL="0" lvl="0" indent="0" algn="ctr" rtl="0">
              <a:spcBef>
                <a:spcPts val="0"/>
              </a:spcBef>
              <a:spcAft>
                <a:spcPts val="0"/>
              </a:spcAft>
              <a:buNone/>
            </a:pPr>
            <a:endParaRPr>
              <a:solidFill>
                <a:schemeClr val="lt1"/>
              </a:solidFill>
              <a:latin typeface="Lexend"/>
              <a:ea typeface="Lexend"/>
              <a:cs typeface="Lexend"/>
              <a:sym typeface="Lexend"/>
            </a:endParaRPr>
          </a:p>
          <a:p>
            <a:pPr marL="0" lvl="0" indent="0" algn="ctr" rtl="0">
              <a:spcBef>
                <a:spcPts val="0"/>
              </a:spcBef>
              <a:spcAft>
                <a:spcPts val="0"/>
              </a:spcAft>
              <a:buNone/>
            </a:pPr>
            <a:r>
              <a:rPr lang="sv-SE">
                <a:solidFill>
                  <a:schemeClr val="lt1"/>
                </a:solidFill>
                <a:latin typeface="Lexend"/>
                <a:ea typeface="Lexend"/>
                <a:cs typeface="Lexend"/>
                <a:sym typeface="Lexend"/>
              </a:rPr>
              <a:t>Är det något ni skulle vilja testa?​</a:t>
            </a:r>
            <a:endParaRPr>
              <a:solidFill>
                <a:schemeClr val="lt1"/>
              </a:solidFill>
              <a:latin typeface="Lexend"/>
              <a:ea typeface="Lexend"/>
              <a:cs typeface="Lexend"/>
              <a:sym typeface="Lexe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1"/>
          <p:cNvSpPr/>
          <p:nvPr/>
        </p:nvSpPr>
        <p:spPr>
          <a:xfrm rot="409">
            <a:off x="1846250" y="608125"/>
            <a:ext cx="50385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53" name="Google Shape;553;p41"/>
          <p:cNvSpPr txBox="1">
            <a:spLocks noGrp="1"/>
          </p:cNvSpPr>
          <p:nvPr>
            <p:ph type="title"/>
          </p:nvPr>
        </p:nvSpPr>
        <p:spPr>
          <a:xfrm>
            <a:off x="2842700" y="1636825"/>
            <a:ext cx="3045600" cy="857400"/>
          </a:xfrm>
          <a:prstGeom prst="rect">
            <a:avLst/>
          </a:prstGeom>
        </p:spPr>
        <p:txBody>
          <a:bodyPr spcFirstLastPara="1" wrap="square" lIns="91425" tIns="45700" rIns="91425" bIns="45700" anchor="ctr" anchorCtr="0">
            <a:noAutofit/>
          </a:bodyPr>
          <a:lstStyle/>
          <a:p>
            <a:pPr lvl="0" algn="l"/>
            <a:r>
              <a:rPr lang="sv-SE" sz="3200" dirty="0" err="1">
                <a:solidFill>
                  <a:schemeClr val="lt1"/>
                </a:solidFill>
                <a:latin typeface="Lexend Light"/>
                <a:ea typeface="Lexend Light"/>
                <a:cs typeface="Lexend Light"/>
                <a:sym typeface="Lexend Light"/>
              </a:rPr>
              <a:t>Distractions</a:t>
            </a:r>
            <a:endParaRPr sz="3200" dirty="0">
              <a:solidFill>
                <a:schemeClr val="lt1"/>
              </a:solidFill>
              <a:latin typeface="Lexend Light"/>
              <a:ea typeface="Lexend Light"/>
              <a:cs typeface="Lexend Light"/>
              <a:sym typeface="Lexend Light"/>
            </a:endParaRPr>
          </a:p>
        </p:txBody>
      </p:sp>
      <p:sp>
        <p:nvSpPr>
          <p:cNvPr id="554" name="Google Shape;554;p41"/>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555" name="Google Shape;555;p41"/>
          <p:cNvGrpSpPr/>
          <p:nvPr/>
        </p:nvGrpSpPr>
        <p:grpSpPr>
          <a:xfrm>
            <a:off x="0" y="4650300"/>
            <a:ext cx="9144000" cy="493200"/>
            <a:chOff x="0" y="4650300"/>
            <a:chExt cx="9144000" cy="493200"/>
          </a:xfrm>
        </p:grpSpPr>
        <p:sp>
          <p:nvSpPr>
            <p:cNvPr id="556" name="Google Shape;556;p41"/>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57" name="Google Shape;557;p41"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558" name="Google Shape;558;p41"/>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pic>
        <p:nvPicPr>
          <p:cNvPr id="559" name="Google Shape;559;p41"/>
          <p:cNvPicPr preferRelativeResize="0"/>
          <p:nvPr/>
        </p:nvPicPr>
        <p:blipFill>
          <a:blip r:embed="rId4">
            <a:alphaModFix/>
          </a:blip>
          <a:stretch>
            <a:fillRect/>
          </a:stretch>
        </p:blipFill>
        <p:spPr>
          <a:xfrm>
            <a:off x="6309150" y="2924025"/>
            <a:ext cx="1124275" cy="1124275"/>
          </a:xfrm>
          <a:prstGeom prst="rect">
            <a:avLst/>
          </a:prstGeom>
          <a:noFill/>
          <a:ln>
            <a:noFill/>
          </a:ln>
        </p:spPr>
      </p:pic>
      <p:pic>
        <p:nvPicPr>
          <p:cNvPr id="560" name="Google Shape;560;p41"/>
          <p:cNvPicPr preferRelativeResize="0"/>
          <p:nvPr/>
        </p:nvPicPr>
        <p:blipFill>
          <a:blip r:embed="rId5">
            <a:alphaModFix/>
          </a:blip>
          <a:stretch>
            <a:fillRect/>
          </a:stretch>
        </p:blipFill>
        <p:spPr>
          <a:xfrm>
            <a:off x="5664450" y="2571750"/>
            <a:ext cx="1157550" cy="1157550"/>
          </a:xfrm>
          <a:prstGeom prst="rect">
            <a:avLst/>
          </a:prstGeom>
          <a:noFill/>
          <a:ln>
            <a:noFill/>
          </a:ln>
        </p:spPr>
      </p:pic>
      <p:pic>
        <p:nvPicPr>
          <p:cNvPr id="561" name="Google Shape;561;p41"/>
          <p:cNvPicPr preferRelativeResize="0"/>
          <p:nvPr/>
        </p:nvPicPr>
        <p:blipFill>
          <a:blip r:embed="rId6">
            <a:alphaModFix/>
          </a:blip>
          <a:stretch>
            <a:fillRect/>
          </a:stretch>
        </p:blipFill>
        <p:spPr>
          <a:xfrm>
            <a:off x="6401600" y="2164075"/>
            <a:ext cx="1004675" cy="1004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566" name="Google Shape;566;p42"/>
          <p:cNvSpPr/>
          <p:nvPr/>
        </p:nvSpPr>
        <p:spPr>
          <a:xfrm rot="425">
            <a:off x="497450" y="250750"/>
            <a:ext cx="4848000" cy="8061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67" name="Google Shape;567;p42"/>
          <p:cNvSpPr txBox="1">
            <a:spLocks noGrp="1"/>
          </p:cNvSpPr>
          <p:nvPr>
            <p:ph type="title"/>
          </p:nvPr>
        </p:nvSpPr>
        <p:spPr>
          <a:xfrm>
            <a:off x="766349" y="225100"/>
            <a:ext cx="7420917" cy="857400"/>
          </a:xfrm>
          <a:prstGeom prst="rect">
            <a:avLst/>
          </a:prstGeom>
        </p:spPr>
        <p:txBody>
          <a:bodyPr spcFirstLastPara="1" wrap="square" lIns="91425" tIns="45700" rIns="91425" bIns="45700" anchor="ctr" anchorCtr="0">
            <a:normAutofit/>
          </a:bodyPr>
          <a:lstStyle/>
          <a:p>
            <a:pPr lvl="0" algn="l"/>
            <a:r>
              <a:rPr lang="sv-SE" sz="1800" dirty="0" err="1">
                <a:solidFill>
                  <a:schemeClr val="lt1"/>
                </a:solidFill>
                <a:latin typeface="Lexend Light"/>
                <a:ea typeface="Lexend Light"/>
                <a:cs typeface="Lexend Light"/>
                <a:sym typeface="Lexend Light"/>
              </a:rPr>
              <a:t>Distractions</a:t>
            </a:r>
            <a:r>
              <a:rPr lang="sv-SE" sz="1800" dirty="0">
                <a:solidFill>
                  <a:schemeClr val="lt1"/>
                </a:solidFill>
                <a:latin typeface="Lexend Light"/>
                <a:ea typeface="Lexend Light"/>
                <a:cs typeface="Lexend Light"/>
                <a:sym typeface="Lexend Light"/>
              </a:rPr>
              <a:t> in the </a:t>
            </a:r>
            <a:r>
              <a:rPr lang="sv-SE" sz="1800" dirty="0" err="1">
                <a:solidFill>
                  <a:schemeClr val="lt1"/>
                </a:solidFill>
                <a:latin typeface="Lexend Light"/>
                <a:ea typeface="Lexend Light"/>
                <a:cs typeface="Lexend Light"/>
                <a:sym typeface="Lexend Light"/>
              </a:rPr>
              <a:t>environment</a:t>
            </a:r>
            <a:endParaRPr sz="1800" dirty="0">
              <a:solidFill>
                <a:schemeClr val="lt1"/>
              </a:solidFill>
              <a:latin typeface="Lexend Light"/>
              <a:ea typeface="Lexend Light"/>
              <a:cs typeface="Lexend Light"/>
              <a:sym typeface="Lexend Light"/>
            </a:endParaRPr>
          </a:p>
        </p:txBody>
      </p:sp>
      <p:sp>
        <p:nvSpPr>
          <p:cNvPr id="568" name="Google Shape;568;p42"/>
          <p:cNvSpPr txBox="1">
            <a:spLocks noGrp="1"/>
          </p:cNvSpPr>
          <p:nvPr>
            <p:ph type="body" idx="1"/>
          </p:nvPr>
        </p:nvSpPr>
        <p:spPr>
          <a:xfrm>
            <a:off x="457200" y="1181825"/>
            <a:ext cx="8229600" cy="3394500"/>
          </a:xfrm>
          <a:prstGeom prst="rect">
            <a:avLst/>
          </a:prstGeom>
        </p:spPr>
        <p:txBody>
          <a:bodyPr spcFirstLastPara="1" wrap="square" lIns="91425" tIns="45700" rIns="91425" bIns="45700" anchor="t" anchorCtr="0">
            <a:normAutofit/>
          </a:bodyPr>
          <a:lstStyle/>
          <a:p>
            <a:pPr lvl="0" indent="-355600">
              <a:lnSpc>
                <a:spcPct val="115000"/>
              </a:lnSpc>
              <a:buSzPts val="2000"/>
              <a:buFont typeface="Lexend Light"/>
              <a:buChar char="•"/>
            </a:pPr>
            <a:r>
              <a:rPr lang="en-US" sz="2000" dirty="0">
                <a:latin typeface="Lexend Light"/>
                <a:ea typeface="Lexend Light"/>
                <a:cs typeface="Lexend Light"/>
                <a:sym typeface="Lexend Light"/>
              </a:rPr>
              <a:t>Choose a quiet place
No mobile
Create a study place order
Good light 
Headphones against disturbing noise</a:t>
            </a:r>
            <a:endParaRPr dirty="0"/>
          </a:p>
          <a:p>
            <a:pPr marL="0" lvl="0" indent="0" algn="l" rtl="0">
              <a:spcBef>
                <a:spcPts val="360"/>
              </a:spcBef>
              <a:spcAft>
                <a:spcPts val="0"/>
              </a:spcAft>
              <a:buNone/>
            </a:pPr>
            <a:endParaRPr dirty="0"/>
          </a:p>
        </p:txBody>
      </p:sp>
      <p:sp>
        <p:nvSpPr>
          <p:cNvPr id="569" name="Google Shape;569;p42"/>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570" name="Google Shape;570;p42"/>
          <p:cNvGrpSpPr/>
          <p:nvPr/>
        </p:nvGrpSpPr>
        <p:grpSpPr>
          <a:xfrm>
            <a:off x="0" y="4650300"/>
            <a:ext cx="9144000" cy="493200"/>
            <a:chOff x="0" y="4650300"/>
            <a:chExt cx="9144000" cy="493200"/>
          </a:xfrm>
        </p:grpSpPr>
        <p:sp>
          <p:nvSpPr>
            <p:cNvPr id="571" name="Google Shape;571;p42"/>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72" name="Google Shape;572;p42"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573" name="Google Shape;573;p42"/>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8">
                                            <p:txEl>
                                              <p:pRg st="0" end="0"/>
                                            </p:txEl>
                                          </p:spTgt>
                                        </p:tgtEl>
                                        <p:attrNameLst>
                                          <p:attrName>style.visibility</p:attrName>
                                        </p:attrNameLst>
                                      </p:cBhvr>
                                      <p:to>
                                        <p:strVal val="visible"/>
                                      </p:to>
                                    </p:set>
                                    <p:animEffect transition="in" filter="fade">
                                      <p:cBhvr>
                                        <p:cTn id="7" dur="1000"/>
                                        <p:tgtEl>
                                          <p:spTgt spid="5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p:nvPr/>
        </p:nvSpPr>
        <p:spPr>
          <a:xfrm rot="320">
            <a:off x="80887" y="29703"/>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16" name="Google Shape;116;p16"/>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Questions</a:t>
            </a:r>
            <a:endParaRPr sz="3200" dirty="0">
              <a:solidFill>
                <a:schemeClr val="lt1"/>
              </a:solidFill>
              <a:latin typeface="Lexend Light"/>
              <a:ea typeface="Lexend Light"/>
              <a:cs typeface="Lexend Light"/>
              <a:sym typeface="Lexend Light"/>
            </a:endParaRPr>
          </a:p>
        </p:txBody>
      </p:sp>
      <p:sp>
        <p:nvSpPr>
          <p:cNvPr id="117" name="Google Shape;117;p1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18" name="Google Shape;118;p16"/>
          <p:cNvGrpSpPr/>
          <p:nvPr/>
        </p:nvGrpSpPr>
        <p:grpSpPr>
          <a:xfrm>
            <a:off x="0" y="4650300"/>
            <a:ext cx="9144000" cy="493200"/>
            <a:chOff x="0" y="4650300"/>
            <a:chExt cx="9144000" cy="493200"/>
          </a:xfrm>
        </p:grpSpPr>
        <p:sp>
          <p:nvSpPr>
            <p:cNvPr id="119" name="Google Shape;119;p16"/>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120" name="Google Shape;120;p16"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121" name="Google Shape;121;p16"/>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122" name="Google Shape;122;p16"/>
          <p:cNvSpPr/>
          <p:nvPr/>
        </p:nvSpPr>
        <p:spPr>
          <a:xfrm rot="342">
            <a:off x="1552050" y="1320575"/>
            <a:ext cx="60399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700" dirty="0">
                <a:solidFill>
                  <a:schemeClr val="lt1"/>
                </a:solidFill>
                <a:latin typeface="Lexend"/>
                <a:ea typeface="Lexend"/>
                <a:cs typeface="Lexend"/>
                <a:sym typeface="Lexend"/>
              </a:rPr>
              <a:t>Why do you think it's so easy to get distracted when studying digitally?
What are the biggest distractions for you?</a:t>
            </a:r>
            <a:endParaRPr dirty="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43"/>
          <p:cNvSpPr/>
          <p:nvPr/>
        </p:nvSpPr>
        <p:spPr>
          <a:xfrm rot="320">
            <a:off x="-14963" y="47825"/>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579" name="Google Shape;579;p43"/>
          <p:cNvSpPr txBox="1">
            <a:spLocks noGrp="1"/>
          </p:cNvSpPr>
          <p:nvPr>
            <p:ph type="title"/>
          </p:nvPr>
        </p:nvSpPr>
        <p:spPr>
          <a:xfrm>
            <a:off x="0" y="-29400"/>
            <a:ext cx="36849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Study</a:t>
            </a:r>
            <a:r>
              <a:rPr lang="sv-SE" sz="3200" dirty="0">
                <a:solidFill>
                  <a:schemeClr val="lt1"/>
                </a:solidFill>
                <a:latin typeface="Lexend Light"/>
                <a:ea typeface="Lexend Light"/>
                <a:cs typeface="Lexend Light"/>
                <a:sym typeface="Lexend Light"/>
              </a:rPr>
              <a:t> </a:t>
            </a:r>
            <a:r>
              <a:rPr lang="sv-SE" sz="3200" dirty="0" err="1">
                <a:solidFill>
                  <a:schemeClr val="lt1"/>
                </a:solidFill>
                <a:latin typeface="Lexend Light"/>
                <a:ea typeface="Lexend Light"/>
                <a:cs typeface="Lexend Light"/>
                <a:sym typeface="Lexend Light"/>
              </a:rPr>
              <a:t>efficiently</a:t>
            </a:r>
            <a:endParaRPr sz="3200" dirty="0">
              <a:solidFill>
                <a:schemeClr val="lt1"/>
              </a:solidFill>
              <a:latin typeface="Lexend Light"/>
              <a:ea typeface="Lexend Light"/>
              <a:cs typeface="Lexend Light"/>
              <a:sym typeface="Lexend Light"/>
            </a:endParaRPr>
          </a:p>
        </p:txBody>
      </p:sp>
      <p:pic>
        <p:nvPicPr>
          <p:cNvPr id="580" name="Google Shape;580;p43" descr="Det finns flera sätt att plugga mer effektivt på. Genom att använda dig av rätt metoder kan du spara tid och förbättra dina resultat. &#10;&#10;Det här kan du göra för att effektivisera ditt pluggande:&#10;- Plugga i korta pass&#10;- Skapa en pluggplats där du bara pluggar och inte gör något annat&#10;- Plugga aktivt&#10;- Försök att hänga med på lektionerna och anteckna&#10;- Sammanfatta och återberätta det du pluggar och berätta sammanfattningen för någon annan&#10;- Läs effektivt genom att börja med att läsa sammanfattningar, baksidan på boken, rubriker och titta på bilderna.&#10;&#10;___________________________________________________________________________________________________&#10;&#10;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10;&#10;Många av tipsen går att använda i flera ämnen, både i och utanför skolan, så testa dig fram och se vilka du gillar bäst. Och kom ihåg – det handlar inte om talang, utan om att hitta bra strategier som passar just dig!&#10;&#10;https://www.instagram.com/orkaplugga/&#10;&#10;https://www.tiktok.com/@orkaplugga_official?is_from_webapp=1&amp;sender_device=pc" title="Plugga effektivt!">
            <a:hlinkClick r:id="rId3"/>
          </p:cNvPr>
          <p:cNvPicPr preferRelativeResize="0"/>
          <p:nvPr/>
        </p:nvPicPr>
        <p:blipFill>
          <a:blip r:embed="rId4">
            <a:alphaModFix/>
          </a:blip>
          <a:stretch>
            <a:fillRect/>
          </a:stretch>
        </p:blipFill>
        <p:spPr>
          <a:xfrm>
            <a:off x="1866450" y="864250"/>
            <a:ext cx="6444900" cy="3625263"/>
          </a:xfrm>
          <a:prstGeom prst="rect">
            <a:avLst/>
          </a:prstGeom>
          <a:noFill/>
          <a:ln>
            <a:noFill/>
          </a:ln>
        </p:spPr>
      </p:pic>
      <p:sp>
        <p:nvSpPr>
          <p:cNvPr id="581" name="Google Shape;581;p43"/>
          <p:cNvSpPr txBox="1"/>
          <p:nvPr/>
        </p:nvSpPr>
        <p:spPr>
          <a:xfrm>
            <a:off x="512800" y="978975"/>
            <a:ext cx="11187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300">
              <a:solidFill>
                <a:schemeClr val="dk1"/>
              </a:solidFill>
              <a:latin typeface="Calibri"/>
              <a:ea typeface="Calibri"/>
              <a:cs typeface="Calibri"/>
              <a:sym typeface="Calibri"/>
            </a:endParaRPr>
          </a:p>
        </p:txBody>
      </p:sp>
      <p:pic>
        <p:nvPicPr>
          <p:cNvPr id="582" name="Google Shape;582;p43" title="AVM_NY_logo_ vit Liggande.png"/>
          <p:cNvPicPr preferRelativeResize="0"/>
          <p:nvPr/>
        </p:nvPicPr>
        <p:blipFill>
          <a:blip r:embed="rId5">
            <a:alphaModFix/>
          </a:blip>
          <a:stretch>
            <a:fillRect/>
          </a:stretch>
        </p:blipFill>
        <p:spPr>
          <a:xfrm>
            <a:off x="90575" y="4747013"/>
            <a:ext cx="1071427" cy="299775"/>
          </a:xfrm>
          <a:prstGeom prst="rect">
            <a:avLst/>
          </a:prstGeom>
          <a:noFill/>
          <a:ln>
            <a:noFill/>
          </a:ln>
        </p:spPr>
      </p:pic>
      <p:sp>
        <p:nvSpPr>
          <p:cNvPr id="583" name="Google Shape;583;p43"/>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584" name="Google Shape;584;p43"/>
          <p:cNvGrpSpPr/>
          <p:nvPr/>
        </p:nvGrpSpPr>
        <p:grpSpPr>
          <a:xfrm>
            <a:off x="0" y="4650300"/>
            <a:ext cx="9144000" cy="493200"/>
            <a:chOff x="0" y="4650300"/>
            <a:chExt cx="9144000" cy="493200"/>
          </a:xfrm>
        </p:grpSpPr>
        <p:sp>
          <p:nvSpPr>
            <p:cNvPr id="585" name="Google Shape;585;p43"/>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586" name="Google Shape;586;p43" title="AVM_NY_logo_ vit Liggande.png"/>
            <p:cNvPicPr preferRelativeResize="0"/>
            <p:nvPr/>
          </p:nvPicPr>
          <p:blipFill>
            <a:blip r:embed="rId5">
              <a:alphaModFix/>
            </a:blip>
            <a:stretch>
              <a:fillRect/>
            </a:stretch>
          </p:blipFill>
          <p:spPr>
            <a:xfrm>
              <a:off x="7946750" y="4747000"/>
              <a:ext cx="1071427" cy="299775"/>
            </a:xfrm>
            <a:prstGeom prst="rect">
              <a:avLst/>
            </a:prstGeom>
            <a:noFill/>
            <a:ln>
              <a:noFill/>
            </a:ln>
          </p:spPr>
        </p:pic>
      </p:grpSp>
      <p:sp>
        <p:nvSpPr>
          <p:cNvPr id="587" name="Google Shape;587;p43"/>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588" name="Google Shape;588;p43"/>
          <p:cNvSpPr txBox="1"/>
          <p:nvPr/>
        </p:nvSpPr>
        <p:spPr>
          <a:xfrm>
            <a:off x="-15000" y="4242700"/>
            <a:ext cx="5188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100">
                <a:solidFill>
                  <a:schemeClr val="dk1"/>
                </a:solidFill>
                <a:latin typeface="Lexend"/>
                <a:ea typeface="Lexend"/>
                <a:cs typeface="Lexend"/>
                <a:sym typeface="Lexend"/>
              </a:rPr>
              <a:t>Filmklipp: 1 min 30 sek</a:t>
            </a:r>
            <a:endParaRPr sz="1100">
              <a:solidFill>
                <a:schemeClr val="dk1"/>
              </a:solidFill>
              <a:latin typeface="Lexend"/>
              <a:ea typeface="Lexend"/>
              <a:cs typeface="Lexend"/>
              <a:sym typeface="Lexend"/>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4"/>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sp>
        <p:nvSpPr>
          <p:cNvPr id="594" name="Google Shape;594;p44"/>
          <p:cNvSpPr txBox="1">
            <a:spLocks noGrp="1"/>
          </p:cNvSpPr>
          <p:nvPr>
            <p:ph type="title"/>
          </p:nvPr>
        </p:nvSpPr>
        <p:spPr>
          <a:xfrm>
            <a:off x="497450" y="250450"/>
            <a:ext cx="31512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sz="3600">
                <a:solidFill>
                  <a:schemeClr val="lt1"/>
                </a:solidFill>
                <a:latin typeface="Lexend Light"/>
                <a:ea typeface="Lexend Light"/>
                <a:cs typeface="Lexend Light"/>
                <a:sym typeface="Lexend Light"/>
              </a:rPr>
              <a:t>Distraktioner</a:t>
            </a:r>
            <a:endParaRPr sz="3600">
              <a:solidFill>
                <a:schemeClr val="lt1"/>
              </a:solidFill>
              <a:latin typeface="Lexend Light"/>
              <a:ea typeface="Lexend Light"/>
              <a:cs typeface="Lexend Light"/>
              <a:sym typeface="Lexend Light"/>
            </a:endParaRPr>
          </a:p>
        </p:txBody>
      </p:sp>
      <p:sp>
        <p:nvSpPr>
          <p:cNvPr id="595" name="Google Shape;595;p44"/>
          <p:cNvSpPr/>
          <p:nvPr/>
        </p:nvSpPr>
        <p:spPr>
          <a:xfrm rot="282">
            <a:off x="497450" y="250750"/>
            <a:ext cx="7318800" cy="8061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2800" dirty="0">
                <a:solidFill>
                  <a:schemeClr val="lt1"/>
                </a:solidFill>
                <a:latin typeface="Lexend Light"/>
                <a:ea typeface="Lexend Light"/>
                <a:cs typeface="Lexend Light"/>
                <a:sym typeface="Lexend Light"/>
              </a:rPr>
              <a:t>Focus Audio Apps and Web Resources</a:t>
            </a:r>
            <a:endParaRPr sz="2800" dirty="0">
              <a:solidFill>
                <a:schemeClr val="lt1"/>
              </a:solidFill>
              <a:latin typeface="Lexend Light"/>
              <a:ea typeface="Lexend Light"/>
              <a:cs typeface="Lexend Light"/>
              <a:sym typeface="Lexend Light"/>
            </a:endParaRPr>
          </a:p>
        </p:txBody>
      </p:sp>
      <p:grpSp>
        <p:nvGrpSpPr>
          <p:cNvPr id="596" name="Google Shape;596;p44"/>
          <p:cNvGrpSpPr/>
          <p:nvPr/>
        </p:nvGrpSpPr>
        <p:grpSpPr>
          <a:xfrm>
            <a:off x="468075" y="1351788"/>
            <a:ext cx="4413692" cy="1137000"/>
            <a:chOff x="473100" y="1140200"/>
            <a:chExt cx="4413692" cy="1137000"/>
          </a:xfrm>
        </p:grpSpPr>
        <p:sp>
          <p:nvSpPr>
            <p:cNvPr id="597" name="Google Shape;597;p44"/>
            <p:cNvSpPr/>
            <p:nvPr/>
          </p:nvSpPr>
          <p:spPr>
            <a:xfrm>
              <a:off x="473100" y="1140200"/>
              <a:ext cx="4267800" cy="1137000"/>
            </a:xfrm>
            <a:prstGeom prst="round2DiagRect">
              <a:avLst>
                <a:gd name="adj1" fmla="val 16667"/>
                <a:gd name="adj2" fmla="val 0"/>
              </a:avLst>
            </a:prstGeom>
            <a:solidFill>
              <a:srgbClr val="5CE5B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lnSpc>
                  <a:spcPct val="115000"/>
                </a:lnSpc>
                <a:spcBef>
                  <a:spcPts val="1200"/>
                </a:spcBef>
                <a:spcAft>
                  <a:spcPts val="1200"/>
                </a:spcAft>
                <a:buNone/>
              </a:pPr>
              <a:endParaRPr sz="800">
                <a:solidFill>
                  <a:schemeClr val="lt1"/>
                </a:solidFill>
                <a:latin typeface="Lexend Light"/>
                <a:ea typeface="Lexend Light"/>
                <a:cs typeface="Lexend Light"/>
                <a:sym typeface="Lexend Light"/>
              </a:endParaRPr>
            </a:p>
          </p:txBody>
        </p:sp>
        <p:grpSp>
          <p:nvGrpSpPr>
            <p:cNvPr id="598" name="Google Shape;598;p44"/>
            <p:cNvGrpSpPr/>
            <p:nvPr/>
          </p:nvGrpSpPr>
          <p:grpSpPr>
            <a:xfrm>
              <a:off x="497451" y="1159160"/>
              <a:ext cx="4389341" cy="1114167"/>
              <a:chOff x="497450" y="1079321"/>
              <a:chExt cx="4496815" cy="1197900"/>
            </a:xfrm>
          </p:grpSpPr>
          <p:pic>
            <p:nvPicPr>
              <p:cNvPr id="599" name="Google Shape;599;p44"/>
              <p:cNvPicPr preferRelativeResize="0"/>
              <p:nvPr/>
            </p:nvPicPr>
            <p:blipFill>
              <a:blip r:embed="rId3">
                <a:alphaModFix/>
              </a:blip>
              <a:stretch>
                <a:fillRect/>
              </a:stretch>
            </p:blipFill>
            <p:spPr>
              <a:xfrm>
                <a:off x="497450" y="1390816"/>
                <a:ext cx="589625" cy="589625"/>
              </a:xfrm>
              <a:prstGeom prst="rect">
                <a:avLst/>
              </a:prstGeom>
              <a:noFill/>
              <a:ln>
                <a:noFill/>
              </a:ln>
            </p:spPr>
          </p:pic>
          <p:sp>
            <p:nvSpPr>
              <p:cNvPr id="600" name="Google Shape;600;p44"/>
              <p:cNvSpPr txBox="1"/>
              <p:nvPr/>
            </p:nvSpPr>
            <p:spPr>
              <a:xfrm>
                <a:off x="1087065" y="1079321"/>
                <a:ext cx="3907200" cy="1197900"/>
              </a:xfrm>
              <a:prstGeom prst="rect">
                <a:avLst/>
              </a:prstGeom>
              <a:noFill/>
              <a:ln>
                <a:noFill/>
              </a:ln>
            </p:spPr>
            <p:txBody>
              <a:bodyPr spcFirstLastPara="1" wrap="square" lIns="91425" tIns="91425" rIns="91425" bIns="91425" anchor="ctr" anchorCtr="0">
                <a:noAutofit/>
              </a:bodyPr>
              <a:lstStyle/>
              <a:p>
                <a:pPr lvl="0">
                  <a:lnSpc>
                    <a:spcPct val="115000"/>
                  </a:lnSpc>
                  <a:spcBef>
                    <a:spcPts val="1200"/>
                  </a:spcBef>
                  <a:spcAft>
                    <a:spcPts val="1200"/>
                  </a:spcAft>
                  <a:buClr>
                    <a:schemeClr val="dk1"/>
                  </a:buClr>
                  <a:buSzPts val="1100"/>
                </a:pPr>
                <a:r>
                  <a:rPr lang="en-US" sz="1100" b="1" dirty="0" err="1">
                    <a:solidFill>
                      <a:srgbClr val="E13288"/>
                    </a:solidFill>
                    <a:latin typeface="Lexend"/>
                    <a:ea typeface="Lexend"/>
                    <a:cs typeface="Lexend"/>
                    <a:sym typeface="Lexend"/>
                  </a:rPr>
                  <a:t>Noisli</a:t>
                </a:r>
                <a:r>
                  <a:rPr lang="en-US" sz="1100" b="1" dirty="0">
                    <a:solidFill>
                      <a:srgbClr val="E13288"/>
                    </a:solidFill>
                    <a:latin typeface="Lexend"/>
                    <a:ea typeface="Lexend"/>
                    <a:cs typeface="Lexend"/>
                    <a:sym typeface="Lexend"/>
                  </a:rPr>
                  <a:t> offers a variety of sounds, such as white noise, rain, thunder, and birds chirping. Available as an app and web resource.</a:t>
                </a:r>
                <a:endParaRPr sz="3500" dirty="0">
                  <a:solidFill>
                    <a:schemeClr val="dk1"/>
                  </a:solidFill>
                  <a:latin typeface="Calibri"/>
                  <a:ea typeface="Calibri"/>
                  <a:cs typeface="Calibri"/>
                  <a:sym typeface="Calibri"/>
                </a:endParaRPr>
              </a:p>
            </p:txBody>
          </p:sp>
        </p:grpSp>
      </p:grpSp>
      <p:grpSp>
        <p:nvGrpSpPr>
          <p:cNvPr id="601" name="Google Shape;601;p44"/>
          <p:cNvGrpSpPr/>
          <p:nvPr/>
        </p:nvGrpSpPr>
        <p:grpSpPr>
          <a:xfrm>
            <a:off x="4735875" y="2610313"/>
            <a:ext cx="4267775" cy="1137000"/>
            <a:chOff x="4740900" y="2398725"/>
            <a:chExt cx="4267775" cy="1137000"/>
          </a:xfrm>
        </p:grpSpPr>
        <p:sp>
          <p:nvSpPr>
            <p:cNvPr id="602" name="Google Shape;602;p44"/>
            <p:cNvSpPr/>
            <p:nvPr/>
          </p:nvSpPr>
          <p:spPr>
            <a:xfrm>
              <a:off x="4766075" y="2398725"/>
              <a:ext cx="4242600" cy="1137000"/>
            </a:xfrm>
            <a:prstGeom prst="round2DiagRect">
              <a:avLst>
                <a:gd name="adj1" fmla="val 16667"/>
                <a:gd name="adj2" fmla="val 0"/>
              </a:avLst>
            </a:prstGeom>
            <a:solidFill>
              <a:srgbClr val="393538"/>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03" name="Google Shape;603;p44"/>
            <p:cNvSpPr txBox="1"/>
            <p:nvPr/>
          </p:nvSpPr>
          <p:spPr>
            <a:xfrm>
              <a:off x="5379875" y="2414325"/>
              <a:ext cx="3628800" cy="1112700"/>
            </a:xfrm>
            <a:prstGeom prst="rect">
              <a:avLst/>
            </a:prstGeom>
            <a:noFill/>
            <a:ln>
              <a:noFill/>
            </a:ln>
          </p:spPr>
          <p:txBody>
            <a:bodyPr spcFirstLastPara="1" wrap="square" lIns="91425" tIns="91425" rIns="91425" bIns="91425" anchor="ctr" anchorCtr="0">
              <a:noAutofit/>
            </a:bodyPr>
            <a:lstStyle/>
            <a:p>
              <a:pPr lvl="0">
                <a:lnSpc>
                  <a:spcPct val="115000"/>
                </a:lnSpc>
                <a:spcBef>
                  <a:spcPts val="1200"/>
                </a:spcBef>
                <a:spcAft>
                  <a:spcPts val="1200"/>
                </a:spcAft>
                <a:buClr>
                  <a:schemeClr val="dk1"/>
                </a:buClr>
                <a:buSzPts val="1100"/>
              </a:pPr>
              <a:r>
                <a:rPr lang="en-US" sz="1100" b="1" dirty="0">
                  <a:solidFill>
                    <a:srgbClr val="E13288"/>
                  </a:solidFill>
                  <a:latin typeface="Lexend"/>
                  <a:ea typeface="Lexend"/>
                  <a:cs typeface="Lexend"/>
                  <a:sym typeface="Lexend"/>
                </a:rPr>
                <a:t>A Soft Murmur allows you to combine different sounds, such as waves, rain, thunder, birds, and fire, to create a relaxing sound environment.</a:t>
              </a:r>
              <a:endParaRPr sz="3500" dirty="0">
                <a:solidFill>
                  <a:schemeClr val="dk1"/>
                </a:solidFill>
                <a:latin typeface="Calibri"/>
                <a:ea typeface="Calibri"/>
                <a:cs typeface="Calibri"/>
                <a:sym typeface="Calibri"/>
              </a:endParaRPr>
            </a:p>
          </p:txBody>
        </p:sp>
        <p:pic>
          <p:nvPicPr>
            <p:cNvPr id="604" name="Google Shape;604;p44"/>
            <p:cNvPicPr preferRelativeResize="0"/>
            <p:nvPr/>
          </p:nvPicPr>
          <p:blipFill>
            <a:blip r:embed="rId4">
              <a:alphaModFix/>
            </a:blip>
            <a:stretch>
              <a:fillRect/>
            </a:stretch>
          </p:blipFill>
          <p:spPr>
            <a:xfrm>
              <a:off x="4740900" y="2566610"/>
              <a:ext cx="788675" cy="788675"/>
            </a:xfrm>
            <a:prstGeom prst="rect">
              <a:avLst/>
            </a:prstGeom>
            <a:noFill/>
            <a:ln>
              <a:noFill/>
            </a:ln>
            <a:effectLst>
              <a:outerShdw blurRad="57150" dist="19050" dir="5400000" algn="bl" rotWithShape="0">
                <a:srgbClr val="000000">
                  <a:alpha val="50000"/>
                </a:srgbClr>
              </a:outerShdw>
            </a:effectLst>
          </p:spPr>
        </p:pic>
      </p:grpSp>
      <p:grpSp>
        <p:nvGrpSpPr>
          <p:cNvPr id="605" name="Google Shape;605;p44"/>
          <p:cNvGrpSpPr/>
          <p:nvPr/>
        </p:nvGrpSpPr>
        <p:grpSpPr>
          <a:xfrm>
            <a:off x="468075" y="2610313"/>
            <a:ext cx="4242600" cy="1181400"/>
            <a:chOff x="473100" y="2398725"/>
            <a:chExt cx="4242600" cy="1181400"/>
          </a:xfrm>
        </p:grpSpPr>
        <p:sp>
          <p:nvSpPr>
            <p:cNvPr id="606" name="Google Shape;606;p44"/>
            <p:cNvSpPr/>
            <p:nvPr/>
          </p:nvSpPr>
          <p:spPr>
            <a:xfrm>
              <a:off x="473100" y="2398725"/>
              <a:ext cx="4242600" cy="1181400"/>
            </a:xfrm>
            <a:prstGeom prst="round2DiagRect">
              <a:avLst>
                <a:gd name="adj1" fmla="val 16667"/>
                <a:gd name="adj2" fmla="val 0"/>
              </a:avLst>
            </a:prstGeom>
            <a:solidFill>
              <a:srgbClr val="F6F6F6"/>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07" name="Google Shape;607;p44"/>
            <p:cNvPicPr preferRelativeResize="0"/>
            <p:nvPr/>
          </p:nvPicPr>
          <p:blipFill>
            <a:blip r:embed="rId5">
              <a:alphaModFix/>
            </a:blip>
            <a:stretch>
              <a:fillRect/>
            </a:stretch>
          </p:blipFill>
          <p:spPr>
            <a:xfrm>
              <a:off x="548525" y="2690700"/>
              <a:ext cx="685850" cy="685850"/>
            </a:xfrm>
            <a:prstGeom prst="rect">
              <a:avLst/>
            </a:prstGeom>
            <a:noFill/>
            <a:ln>
              <a:noFill/>
            </a:ln>
            <a:effectLst>
              <a:outerShdw blurRad="57150" dist="19050" dir="5400000" algn="bl" rotWithShape="0">
                <a:srgbClr val="000000">
                  <a:alpha val="50000"/>
                </a:srgbClr>
              </a:outerShdw>
            </a:effectLst>
          </p:spPr>
        </p:pic>
        <p:sp>
          <p:nvSpPr>
            <p:cNvPr id="608" name="Google Shape;608;p44"/>
            <p:cNvSpPr txBox="1"/>
            <p:nvPr/>
          </p:nvSpPr>
          <p:spPr>
            <a:xfrm>
              <a:off x="1328625" y="2466096"/>
              <a:ext cx="3366900" cy="92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endParaRPr sz="800" b="1" dirty="0">
                <a:solidFill>
                  <a:srgbClr val="E13288"/>
                </a:solidFill>
                <a:latin typeface="Lexend"/>
                <a:ea typeface="Lexend"/>
                <a:cs typeface="Lexend"/>
                <a:sym typeface="Lexend"/>
              </a:endParaRPr>
            </a:p>
            <a:p>
              <a:pPr lvl="0">
                <a:buClr>
                  <a:schemeClr val="dk1"/>
                </a:buClr>
                <a:buSzPts val="1100"/>
              </a:pPr>
              <a:r>
                <a:rPr lang="en-US" sz="1100" b="1" dirty="0" err="1">
                  <a:solidFill>
                    <a:srgbClr val="E13288"/>
                  </a:solidFill>
                  <a:latin typeface="Lexend"/>
                  <a:ea typeface="Lexend"/>
                  <a:cs typeface="Lexend"/>
                  <a:sym typeface="Lexend"/>
                </a:rPr>
                <a:t>myNoise</a:t>
              </a:r>
              <a:r>
                <a:rPr lang="en-US" sz="1100" b="1" dirty="0">
                  <a:solidFill>
                    <a:srgbClr val="E13288"/>
                  </a:solidFill>
                  <a:latin typeface="Lexend"/>
                  <a:ea typeface="Lexend"/>
                  <a:cs typeface="Lexend"/>
                  <a:sym typeface="Lexend"/>
                </a:rPr>
                <a:t> offers a wide range of different noises, from classic white noise to nature and ambient sounds.</a:t>
              </a:r>
              <a:endParaRPr sz="800" dirty="0">
                <a:solidFill>
                  <a:schemeClr val="dk1"/>
                </a:solidFill>
                <a:latin typeface="Lexend Light"/>
                <a:ea typeface="Lexend Light"/>
                <a:cs typeface="Lexend Light"/>
                <a:sym typeface="Lexend Light"/>
              </a:endParaRPr>
            </a:p>
          </p:txBody>
        </p:sp>
      </p:grpSp>
      <p:grpSp>
        <p:nvGrpSpPr>
          <p:cNvPr id="609" name="Google Shape;609;p44"/>
          <p:cNvGrpSpPr/>
          <p:nvPr/>
        </p:nvGrpSpPr>
        <p:grpSpPr>
          <a:xfrm>
            <a:off x="0" y="4650300"/>
            <a:ext cx="9144000" cy="493200"/>
            <a:chOff x="0" y="4650300"/>
            <a:chExt cx="9144000" cy="493200"/>
          </a:xfrm>
        </p:grpSpPr>
        <p:sp>
          <p:nvSpPr>
            <p:cNvPr id="610" name="Google Shape;610;p44"/>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11" name="Google Shape;611;p44" title="AVM_NY_logo_ vit Liggande.png"/>
            <p:cNvPicPr preferRelativeResize="0"/>
            <p:nvPr/>
          </p:nvPicPr>
          <p:blipFill>
            <a:blip r:embed="rId6">
              <a:alphaModFix/>
            </a:blip>
            <a:stretch>
              <a:fillRect/>
            </a:stretch>
          </p:blipFill>
          <p:spPr>
            <a:xfrm>
              <a:off x="7946750" y="4747000"/>
              <a:ext cx="1071427" cy="299775"/>
            </a:xfrm>
            <a:prstGeom prst="rect">
              <a:avLst/>
            </a:prstGeom>
            <a:noFill/>
            <a:ln>
              <a:noFill/>
            </a:ln>
          </p:spPr>
        </p:pic>
      </p:grpSp>
      <p:sp>
        <p:nvSpPr>
          <p:cNvPr id="612" name="Google Shape;612;p44"/>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grpSp>
        <p:nvGrpSpPr>
          <p:cNvPr id="613" name="Google Shape;613;p44"/>
          <p:cNvGrpSpPr/>
          <p:nvPr/>
        </p:nvGrpSpPr>
        <p:grpSpPr>
          <a:xfrm>
            <a:off x="4815423" y="1359344"/>
            <a:ext cx="4242527" cy="1136951"/>
            <a:chOff x="4815423" y="1359344"/>
            <a:chExt cx="4242527" cy="1136951"/>
          </a:xfrm>
        </p:grpSpPr>
        <p:sp>
          <p:nvSpPr>
            <p:cNvPr id="614" name="Google Shape;614;p44"/>
            <p:cNvSpPr/>
            <p:nvPr/>
          </p:nvSpPr>
          <p:spPr>
            <a:xfrm>
              <a:off x="4815423" y="1359344"/>
              <a:ext cx="4174850" cy="1136951"/>
            </a:xfrm>
            <a:prstGeom prst="round2DiagRect">
              <a:avLst>
                <a:gd name="adj1" fmla="val 16667"/>
                <a:gd name="adj2" fmla="val 0"/>
              </a:avLst>
            </a:prstGeom>
            <a:solidFill>
              <a:srgbClr val="F6F6F6"/>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15" name="Google Shape;615;p44"/>
            <p:cNvSpPr txBox="1"/>
            <p:nvPr/>
          </p:nvSpPr>
          <p:spPr>
            <a:xfrm>
              <a:off x="6071450" y="1390450"/>
              <a:ext cx="2986500" cy="1102500"/>
            </a:xfrm>
            <a:prstGeom prst="rect">
              <a:avLst/>
            </a:prstGeom>
            <a:noFill/>
            <a:ln>
              <a:noFill/>
            </a:ln>
          </p:spPr>
          <p:txBody>
            <a:bodyPr spcFirstLastPara="1" wrap="square" lIns="91425" tIns="91425" rIns="91425" bIns="91425" anchor="ctr" anchorCtr="0">
              <a:noAutofit/>
            </a:bodyPr>
            <a:lstStyle/>
            <a:p>
              <a:pPr lvl="0">
                <a:buClr>
                  <a:schemeClr val="dk1"/>
                </a:buClr>
                <a:buSzPts val="1100"/>
              </a:pPr>
              <a:r>
                <a:rPr lang="en-US" sz="1100" b="1" dirty="0">
                  <a:solidFill>
                    <a:srgbClr val="E13288"/>
                  </a:solidFill>
                  <a:latin typeface="Lexend"/>
                  <a:ea typeface="Lexend"/>
                  <a:cs typeface="Lexend"/>
                  <a:sym typeface="Lexend"/>
                </a:rPr>
                <a:t>YouTube has playlists and videos with white noise, rain noise, wind noise.
</a:t>
              </a:r>
              <a:br>
                <a:rPr lang="en-US" sz="1100" b="1" dirty="0">
                  <a:solidFill>
                    <a:srgbClr val="E13288"/>
                  </a:solidFill>
                  <a:latin typeface="Lexend"/>
                  <a:ea typeface="Lexend"/>
                  <a:cs typeface="Lexend"/>
                  <a:sym typeface="Lexend"/>
                </a:rPr>
              </a:br>
              <a:r>
                <a:rPr lang="en-US" sz="1100" b="1" dirty="0">
                  <a:solidFill>
                    <a:srgbClr val="E13288"/>
                  </a:solidFill>
                  <a:latin typeface="Lexend"/>
                  <a:ea typeface="Lexend"/>
                  <a:cs typeface="Lexend"/>
                  <a:sym typeface="Lexend"/>
                </a:rPr>
                <a:t>Search for "white noise," "study sounds," or "ambient sounds."</a:t>
              </a:r>
              <a:endParaRPr sz="1100" dirty="0">
                <a:solidFill>
                  <a:schemeClr val="dk1"/>
                </a:solidFill>
                <a:latin typeface="Lexend Light"/>
                <a:ea typeface="Lexend Light"/>
                <a:cs typeface="Lexend Light"/>
                <a:sym typeface="Lexend Light"/>
              </a:endParaRPr>
            </a:p>
          </p:txBody>
        </p:sp>
        <p:pic>
          <p:nvPicPr>
            <p:cNvPr id="616" name="Google Shape;616;p44"/>
            <p:cNvPicPr preferRelativeResize="0"/>
            <p:nvPr/>
          </p:nvPicPr>
          <p:blipFill rotWithShape="1">
            <a:blip r:embed="rId7">
              <a:alphaModFix/>
            </a:blip>
            <a:srcRect l="7511" t="31393" r="6835" b="31389"/>
            <a:stretch/>
          </p:blipFill>
          <p:spPr>
            <a:xfrm>
              <a:off x="4881775" y="1748175"/>
              <a:ext cx="1189675" cy="271925"/>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96"/>
                                        </p:tgtEl>
                                        <p:attrNameLst>
                                          <p:attrName>style.visibility</p:attrName>
                                        </p:attrNameLst>
                                      </p:cBhvr>
                                      <p:to>
                                        <p:strVal val="visible"/>
                                      </p:to>
                                    </p:set>
                                    <p:animEffect transition="in" filter="fade">
                                      <p:cBhvr>
                                        <p:cTn id="7" dur="1000"/>
                                        <p:tgtEl>
                                          <p:spTgt spid="59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613"/>
                                        </p:tgtEl>
                                        <p:attrNameLst>
                                          <p:attrName>style.visibility</p:attrName>
                                        </p:attrNameLst>
                                      </p:cBhvr>
                                      <p:to>
                                        <p:strVal val="visible"/>
                                      </p:to>
                                    </p:set>
                                    <p:animEffect transition="in" filter="fade">
                                      <p:cBhvr>
                                        <p:cTn id="11" dur="1000"/>
                                        <p:tgtEl>
                                          <p:spTgt spid="61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605"/>
                                        </p:tgtEl>
                                        <p:attrNameLst>
                                          <p:attrName>style.visibility</p:attrName>
                                        </p:attrNameLst>
                                      </p:cBhvr>
                                      <p:to>
                                        <p:strVal val="visible"/>
                                      </p:to>
                                    </p:set>
                                    <p:animEffect transition="in" filter="fade">
                                      <p:cBhvr>
                                        <p:cTn id="15" dur="1"/>
                                        <p:tgtEl>
                                          <p:spTgt spid="605"/>
                                        </p:tgtEl>
                                      </p:cBhvr>
                                    </p:animEffect>
                                  </p:childTnLst>
                                </p:cTn>
                              </p:par>
                            </p:childTnLst>
                          </p:cTn>
                        </p:par>
                        <p:par>
                          <p:cTn id="16" fill="hold">
                            <p:stCondLst>
                              <p:cond delay="2000"/>
                            </p:stCondLst>
                            <p:childTnLst>
                              <p:par>
                                <p:cTn id="17" presetID="10" presetClass="entr" presetSubtype="0" fill="hold" nodeType="afterEffect">
                                  <p:stCondLst>
                                    <p:cond delay="0"/>
                                  </p:stCondLst>
                                  <p:childTnLst>
                                    <p:set>
                                      <p:cBhvr>
                                        <p:cTn id="18" dur="1" fill="hold">
                                          <p:stCondLst>
                                            <p:cond delay="0"/>
                                          </p:stCondLst>
                                        </p:cTn>
                                        <p:tgtEl>
                                          <p:spTgt spid="601"/>
                                        </p:tgtEl>
                                        <p:attrNameLst>
                                          <p:attrName>style.visibility</p:attrName>
                                        </p:attrNameLst>
                                      </p:cBhvr>
                                      <p:to>
                                        <p:strVal val="visible"/>
                                      </p:to>
                                    </p:set>
                                    <p:animEffect transition="in" filter="fade">
                                      <p:cBhvr>
                                        <p:cTn id="19" dur="1000"/>
                                        <p:tgtEl>
                                          <p:spTgt spid="6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5"/>
          <p:cNvSpPr/>
          <p:nvPr/>
        </p:nvSpPr>
        <p:spPr>
          <a:xfrm rot="320">
            <a:off x="37" y="300"/>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22" name="Google Shape;622;p45"/>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Questions</a:t>
            </a:r>
            <a:endParaRPr sz="3200" dirty="0">
              <a:solidFill>
                <a:schemeClr val="lt1"/>
              </a:solidFill>
              <a:latin typeface="Lexend Light"/>
              <a:ea typeface="Lexend Light"/>
              <a:cs typeface="Lexend Light"/>
              <a:sym typeface="Lexend Light"/>
            </a:endParaRPr>
          </a:p>
        </p:txBody>
      </p:sp>
      <p:sp>
        <p:nvSpPr>
          <p:cNvPr id="623" name="Google Shape;623;p45"/>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624" name="Google Shape;624;p45"/>
          <p:cNvGrpSpPr/>
          <p:nvPr/>
        </p:nvGrpSpPr>
        <p:grpSpPr>
          <a:xfrm>
            <a:off x="0" y="4650300"/>
            <a:ext cx="9144000" cy="493200"/>
            <a:chOff x="0" y="4650300"/>
            <a:chExt cx="9144000" cy="493200"/>
          </a:xfrm>
        </p:grpSpPr>
        <p:sp>
          <p:nvSpPr>
            <p:cNvPr id="625" name="Google Shape;625;p45"/>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26" name="Google Shape;626;p45"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627" name="Google Shape;627;p45"/>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628" name="Google Shape;628;p45"/>
          <p:cNvSpPr/>
          <p:nvPr/>
        </p:nvSpPr>
        <p:spPr>
          <a:xfrm rot="409">
            <a:off x="1939500" y="1281750"/>
            <a:ext cx="50385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dirty="0">
                <a:solidFill>
                  <a:schemeClr val="lt1"/>
                </a:solidFill>
                <a:latin typeface="Lexend"/>
                <a:ea typeface="Lexend"/>
                <a:cs typeface="Lexend"/>
                <a:sym typeface="Lexend"/>
              </a:rPr>
              <a:t>What difference do you think it would make to your learning if you could minimize distractions while studying?</a:t>
            </a:r>
            <a:endParaRPr dirty="0">
              <a:solidFill>
                <a:schemeClr val="lt1"/>
              </a:solidFill>
              <a:latin typeface="Lexend"/>
              <a:ea typeface="Lexend"/>
              <a:cs typeface="Lexend"/>
              <a:sym typeface="Lexen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46"/>
          <p:cNvSpPr/>
          <p:nvPr/>
        </p:nvSpPr>
        <p:spPr>
          <a:xfrm rot="320">
            <a:off x="38" y="-29697"/>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34" name="Google Shape;634;p46"/>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Questions</a:t>
            </a:r>
            <a:endParaRPr sz="3200" dirty="0">
              <a:solidFill>
                <a:schemeClr val="lt1"/>
              </a:solidFill>
              <a:latin typeface="Lexend Light"/>
              <a:ea typeface="Lexend Light"/>
              <a:cs typeface="Lexend Light"/>
              <a:sym typeface="Lexend Light"/>
            </a:endParaRPr>
          </a:p>
        </p:txBody>
      </p:sp>
      <p:sp>
        <p:nvSpPr>
          <p:cNvPr id="635" name="Google Shape;635;p46"/>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636" name="Google Shape;636;p46"/>
          <p:cNvGrpSpPr/>
          <p:nvPr/>
        </p:nvGrpSpPr>
        <p:grpSpPr>
          <a:xfrm>
            <a:off x="0" y="4650300"/>
            <a:ext cx="9144000" cy="493200"/>
            <a:chOff x="0" y="4650300"/>
            <a:chExt cx="9144000" cy="493200"/>
          </a:xfrm>
        </p:grpSpPr>
        <p:sp>
          <p:nvSpPr>
            <p:cNvPr id="637" name="Google Shape;637;p46"/>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38" name="Google Shape;638;p46"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639" name="Google Shape;639;p46"/>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640" name="Google Shape;640;p46"/>
          <p:cNvSpPr/>
          <p:nvPr/>
        </p:nvSpPr>
        <p:spPr>
          <a:xfrm rot="409">
            <a:off x="1939500" y="1281750"/>
            <a:ext cx="50385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dirty="0">
                <a:solidFill>
                  <a:schemeClr val="lt1"/>
                </a:solidFill>
                <a:latin typeface="Lexend"/>
                <a:ea typeface="Lexend"/>
                <a:cs typeface="Lexend"/>
                <a:sym typeface="Lexend"/>
              </a:rPr>
              <a:t>How is your concentration affected by music when you study? </a:t>
            </a:r>
          </a:p>
          <a:p>
            <a:pPr lvl="0" algn="ctr"/>
            <a:r>
              <a:rPr lang="en-US" dirty="0">
                <a:solidFill>
                  <a:schemeClr val="lt1"/>
                </a:solidFill>
                <a:latin typeface="Lexend"/>
                <a:ea typeface="Lexend"/>
                <a:cs typeface="Lexend"/>
                <a:sym typeface="Lexend"/>
              </a:rPr>
              <a:t>
Is there any music that helps you focus better or, on the contrary, bothers you?</a:t>
            </a:r>
            <a:endParaRPr dirty="0">
              <a:solidFill>
                <a:schemeClr val="lt1"/>
              </a:solidFill>
              <a:latin typeface="Lexend"/>
              <a:ea typeface="Lexend"/>
              <a:cs typeface="Lexend"/>
              <a:sym typeface="Lexen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p47"/>
          <p:cNvSpPr/>
          <p:nvPr/>
        </p:nvSpPr>
        <p:spPr>
          <a:xfrm rot="409">
            <a:off x="1856300" y="653425"/>
            <a:ext cx="50385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46" name="Google Shape;646;p47"/>
          <p:cNvSpPr txBox="1">
            <a:spLocks noGrp="1"/>
          </p:cNvSpPr>
          <p:nvPr>
            <p:ph type="title"/>
          </p:nvPr>
        </p:nvSpPr>
        <p:spPr>
          <a:xfrm>
            <a:off x="2057625" y="1608525"/>
            <a:ext cx="4696500" cy="798600"/>
          </a:xfrm>
          <a:prstGeom prst="rect">
            <a:avLst/>
          </a:prstGeom>
        </p:spPr>
        <p:txBody>
          <a:bodyPr spcFirstLastPara="1" wrap="square" lIns="91425" tIns="45700" rIns="91425" bIns="45700" anchor="ctr" anchorCtr="0">
            <a:normAutofit fontScale="90000"/>
          </a:bodyPr>
          <a:lstStyle/>
          <a:p>
            <a:pPr lvl="0" algn="l"/>
            <a:r>
              <a:rPr lang="sv-SE" sz="3600" dirty="0" err="1">
                <a:solidFill>
                  <a:schemeClr val="lt1"/>
                </a:solidFill>
                <a:latin typeface="Lexend Light"/>
                <a:ea typeface="Lexend Light"/>
                <a:cs typeface="Lexend Light"/>
                <a:sym typeface="Lexend Light"/>
              </a:rPr>
              <a:t>Food</a:t>
            </a:r>
            <a:r>
              <a:rPr lang="sv-SE" sz="3600" dirty="0">
                <a:solidFill>
                  <a:schemeClr val="lt1"/>
                </a:solidFill>
                <a:latin typeface="Lexend Light"/>
                <a:ea typeface="Lexend Light"/>
                <a:cs typeface="Lexend Light"/>
                <a:sym typeface="Lexend Light"/>
              </a:rPr>
              <a:t>, </a:t>
            </a:r>
            <a:r>
              <a:rPr lang="sv-SE" sz="3600" dirty="0" err="1">
                <a:solidFill>
                  <a:schemeClr val="lt1"/>
                </a:solidFill>
                <a:latin typeface="Lexend Light"/>
                <a:ea typeface="Lexend Light"/>
                <a:cs typeface="Lexend Light"/>
                <a:sym typeface="Lexend Light"/>
              </a:rPr>
              <a:t>sleep</a:t>
            </a:r>
            <a:r>
              <a:rPr lang="sv-SE" sz="3600" dirty="0">
                <a:solidFill>
                  <a:schemeClr val="lt1"/>
                </a:solidFill>
                <a:latin typeface="Lexend Light"/>
                <a:ea typeface="Lexend Light"/>
                <a:cs typeface="Lexend Light"/>
                <a:sym typeface="Lexend Light"/>
              </a:rPr>
              <a:t> and break</a:t>
            </a:r>
            <a:endParaRPr sz="3600" dirty="0">
              <a:solidFill>
                <a:schemeClr val="lt1"/>
              </a:solidFill>
              <a:latin typeface="Lexend Light"/>
              <a:ea typeface="Lexend Light"/>
              <a:cs typeface="Lexend Light"/>
              <a:sym typeface="Lexend Light"/>
            </a:endParaRPr>
          </a:p>
        </p:txBody>
      </p:sp>
      <p:pic>
        <p:nvPicPr>
          <p:cNvPr id="647" name="Google Shape;647;p47"/>
          <p:cNvPicPr preferRelativeResize="0"/>
          <p:nvPr/>
        </p:nvPicPr>
        <p:blipFill>
          <a:blip r:embed="rId3">
            <a:alphaModFix/>
          </a:blip>
          <a:stretch>
            <a:fillRect/>
          </a:stretch>
        </p:blipFill>
        <p:spPr>
          <a:xfrm>
            <a:off x="5390875" y="2498225"/>
            <a:ext cx="1910475" cy="1910475"/>
          </a:xfrm>
          <a:prstGeom prst="rect">
            <a:avLst/>
          </a:prstGeom>
          <a:noFill/>
          <a:ln>
            <a:noFill/>
          </a:ln>
        </p:spPr>
      </p:pic>
      <p:pic>
        <p:nvPicPr>
          <p:cNvPr id="648" name="Google Shape;648;p47"/>
          <p:cNvPicPr preferRelativeResize="0"/>
          <p:nvPr/>
        </p:nvPicPr>
        <p:blipFill>
          <a:blip r:embed="rId4">
            <a:alphaModFix/>
          </a:blip>
          <a:stretch>
            <a:fillRect/>
          </a:stretch>
        </p:blipFill>
        <p:spPr>
          <a:xfrm>
            <a:off x="6034450" y="1861038"/>
            <a:ext cx="1421425" cy="1421425"/>
          </a:xfrm>
          <a:prstGeom prst="rect">
            <a:avLst/>
          </a:prstGeom>
          <a:noFill/>
          <a:ln>
            <a:noFill/>
          </a:ln>
        </p:spPr>
      </p:pic>
      <p:sp>
        <p:nvSpPr>
          <p:cNvPr id="649" name="Google Shape;649;p4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650" name="Google Shape;650;p47"/>
          <p:cNvGrpSpPr/>
          <p:nvPr/>
        </p:nvGrpSpPr>
        <p:grpSpPr>
          <a:xfrm>
            <a:off x="0" y="4650300"/>
            <a:ext cx="9144000" cy="493200"/>
            <a:chOff x="0" y="4650300"/>
            <a:chExt cx="9144000" cy="493200"/>
          </a:xfrm>
        </p:grpSpPr>
        <p:sp>
          <p:nvSpPr>
            <p:cNvPr id="651" name="Google Shape;651;p47"/>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52" name="Google Shape;652;p47" title="AVM_NY_logo_ vit Liggande.png"/>
            <p:cNvPicPr preferRelativeResize="0"/>
            <p:nvPr/>
          </p:nvPicPr>
          <p:blipFill>
            <a:blip r:embed="rId5">
              <a:alphaModFix/>
            </a:blip>
            <a:stretch>
              <a:fillRect/>
            </a:stretch>
          </p:blipFill>
          <p:spPr>
            <a:xfrm>
              <a:off x="7946750" y="4747000"/>
              <a:ext cx="1071427" cy="299775"/>
            </a:xfrm>
            <a:prstGeom prst="rect">
              <a:avLst/>
            </a:prstGeom>
            <a:noFill/>
            <a:ln>
              <a:noFill/>
            </a:ln>
          </p:spPr>
        </p:pic>
      </p:grpSp>
      <p:sp>
        <p:nvSpPr>
          <p:cNvPr id="653" name="Google Shape;653;p47"/>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8" name="Google Shape;658;p48"/>
          <p:cNvSpPr/>
          <p:nvPr/>
        </p:nvSpPr>
        <p:spPr>
          <a:xfrm rot="439">
            <a:off x="457200" y="265075"/>
            <a:ext cx="46965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59" name="Google Shape;659;p48"/>
          <p:cNvSpPr txBox="1">
            <a:spLocks noGrp="1"/>
          </p:cNvSpPr>
          <p:nvPr>
            <p:ph type="title"/>
          </p:nvPr>
        </p:nvSpPr>
        <p:spPr>
          <a:xfrm>
            <a:off x="457200" y="264775"/>
            <a:ext cx="4696500" cy="798600"/>
          </a:xfrm>
          <a:prstGeom prst="rect">
            <a:avLst/>
          </a:prstGeom>
        </p:spPr>
        <p:txBody>
          <a:bodyPr spcFirstLastPara="1" wrap="square" lIns="91425" tIns="45700" rIns="91425" bIns="45700" anchor="ctr" anchorCtr="0">
            <a:normAutofit fontScale="90000"/>
          </a:bodyPr>
          <a:lstStyle/>
          <a:p>
            <a:pPr lvl="0" algn="l"/>
            <a:r>
              <a:rPr lang="sv-SE" sz="3600" dirty="0" err="1">
                <a:solidFill>
                  <a:schemeClr val="lt1"/>
                </a:solidFill>
                <a:latin typeface="Lexend Light"/>
                <a:ea typeface="Lexend Light"/>
                <a:cs typeface="Lexend Light"/>
                <a:sym typeface="Lexend Light"/>
              </a:rPr>
              <a:t>Food</a:t>
            </a:r>
            <a:r>
              <a:rPr lang="sv-SE" sz="3600" dirty="0">
                <a:solidFill>
                  <a:schemeClr val="lt1"/>
                </a:solidFill>
                <a:latin typeface="Lexend Light"/>
                <a:ea typeface="Lexend Light"/>
                <a:cs typeface="Lexend Light"/>
                <a:sym typeface="Lexend Light"/>
              </a:rPr>
              <a:t>, </a:t>
            </a:r>
            <a:r>
              <a:rPr lang="sv-SE" sz="3600" dirty="0" err="1">
                <a:solidFill>
                  <a:schemeClr val="lt1"/>
                </a:solidFill>
                <a:latin typeface="Lexend Light"/>
                <a:ea typeface="Lexend Light"/>
                <a:cs typeface="Lexend Light"/>
                <a:sym typeface="Lexend Light"/>
              </a:rPr>
              <a:t>sleep</a:t>
            </a:r>
            <a:r>
              <a:rPr lang="sv-SE" sz="3600" dirty="0">
                <a:solidFill>
                  <a:schemeClr val="lt1"/>
                </a:solidFill>
                <a:latin typeface="Lexend Light"/>
                <a:ea typeface="Lexend Light"/>
                <a:cs typeface="Lexend Light"/>
                <a:sym typeface="Lexend Light"/>
              </a:rPr>
              <a:t> and break</a:t>
            </a:r>
            <a:endParaRPr sz="3600" dirty="0">
              <a:solidFill>
                <a:schemeClr val="lt1"/>
              </a:solidFill>
              <a:latin typeface="Lexend Light"/>
              <a:ea typeface="Lexend Light"/>
              <a:cs typeface="Lexend Light"/>
              <a:sym typeface="Lexend Light"/>
            </a:endParaRPr>
          </a:p>
        </p:txBody>
      </p:sp>
      <p:sp>
        <p:nvSpPr>
          <p:cNvPr id="660" name="Google Shape;660;p48"/>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rmAutofit/>
          </a:bodyPr>
          <a:lstStyle/>
          <a:p>
            <a:pPr lvl="0" indent="-355600">
              <a:lnSpc>
                <a:spcPct val="115000"/>
              </a:lnSpc>
              <a:buSzPts val="2000"/>
              <a:buFont typeface="Lexend Light"/>
              <a:buChar char="•"/>
            </a:pPr>
            <a:r>
              <a:rPr lang="en-US" sz="2000" dirty="0">
                <a:latin typeface="Lexend Light"/>
                <a:ea typeface="Lexend Light"/>
                <a:cs typeface="Lexend Light"/>
                <a:sym typeface="Lexend Light"/>
              </a:rPr>
              <a:t>Eat nutritious food
Exercise regularly
Sleep enough
Take breaks</a:t>
            </a:r>
            <a:endParaRPr dirty="0"/>
          </a:p>
        </p:txBody>
      </p:sp>
      <p:pic>
        <p:nvPicPr>
          <p:cNvPr id="661" name="Google Shape;661;p48"/>
          <p:cNvPicPr preferRelativeResize="0"/>
          <p:nvPr/>
        </p:nvPicPr>
        <p:blipFill>
          <a:blip r:embed="rId3">
            <a:alphaModFix/>
          </a:blip>
          <a:stretch>
            <a:fillRect/>
          </a:stretch>
        </p:blipFill>
        <p:spPr>
          <a:xfrm>
            <a:off x="6286700" y="661275"/>
            <a:ext cx="1910475" cy="1910475"/>
          </a:xfrm>
          <a:prstGeom prst="rect">
            <a:avLst/>
          </a:prstGeom>
          <a:noFill/>
          <a:ln>
            <a:noFill/>
          </a:ln>
        </p:spPr>
      </p:pic>
      <p:pic>
        <p:nvPicPr>
          <p:cNvPr id="662" name="Google Shape;662;p48"/>
          <p:cNvPicPr preferRelativeResize="0"/>
          <p:nvPr/>
        </p:nvPicPr>
        <p:blipFill>
          <a:blip r:embed="rId4">
            <a:alphaModFix/>
          </a:blip>
          <a:stretch>
            <a:fillRect/>
          </a:stretch>
        </p:blipFill>
        <p:spPr>
          <a:xfrm>
            <a:off x="7307750" y="152700"/>
            <a:ext cx="1421425" cy="1421425"/>
          </a:xfrm>
          <a:prstGeom prst="rect">
            <a:avLst/>
          </a:prstGeom>
          <a:noFill/>
          <a:ln>
            <a:noFill/>
          </a:ln>
        </p:spPr>
      </p:pic>
      <p:sp>
        <p:nvSpPr>
          <p:cNvPr id="663" name="Google Shape;663;p48"/>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664" name="Google Shape;664;p48"/>
          <p:cNvGrpSpPr/>
          <p:nvPr/>
        </p:nvGrpSpPr>
        <p:grpSpPr>
          <a:xfrm>
            <a:off x="0" y="4650300"/>
            <a:ext cx="9144000" cy="493200"/>
            <a:chOff x="0" y="4650300"/>
            <a:chExt cx="9144000" cy="493200"/>
          </a:xfrm>
        </p:grpSpPr>
        <p:sp>
          <p:nvSpPr>
            <p:cNvPr id="665" name="Google Shape;665;p48"/>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66" name="Google Shape;666;p48" title="AVM_NY_logo_ vit Liggande.png"/>
            <p:cNvPicPr preferRelativeResize="0"/>
            <p:nvPr/>
          </p:nvPicPr>
          <p:blipFill>
            <a:blip r:embed="rId5">
              <a:alphaModFix/>
            </a:blip>
            <a:stretch>
              <a:fillRect/>
            </a:stretch>
          </p:blipFill>
          <p:spPr>
            <a:xfrm>
              <a:off x="7946750" y="4747000"/>
              <a:ext cx="1071427" cy="299775"/>
            </a:xfrm>
            <a:prstGeom prst="rect">
              <a:avLst/>
            </a:prstGeom>
            <a:noFill/>
            <a:ln>
              <a:noFill/>
            </a:ln>
          </p:spPr>
        </p:pic>
      </p:grpSp>
      <p:sp>
        <p:nvSpPr>
          <p:cNvPr id="667" name="Google Shape;667;p48"/>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60">
                                            <p:txEl>
                                              <p:pRg st="0" end="0"/>
                                            </p:txEl>
                                          </p:spTgt>
                                        </p:tgtEl>
                                        <p:attrNameLst>
                                          <p:attrName>style.visibility</p:attrName>
                                        </p:attrNameLst>
                                      </p:cBhvr>
                                      <p:to>
                                        <p:strVal val="visible"/>
                                      </p:to>
                                    </p:set>
                                    <p:animEffect transition="in" filter="fade">
                                      <p:cBhvr>
                                        <p:cTn id="7" dur="1000"/>
                                        <p:tgtEl>
                                          <p:spTgt spid="6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49"/>
          <p:cNvSpPr/>
          <p:nvPr/>
        </p:nvSpPr>
        <p:spPr>
          <a:xfrm rot="320">
            <a:off x="37" y="30003"/>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73" name="Google Shape;673;p49"/>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3200" dirty="0" err="1">
                <a:solidFill>
                  <a:schemeClr val="lt1"/>
                </a:solidFill>
                <a:latin typeface="Lexend Light"/>
                <a:ea typeface="Lexend Light"/>
                <a:cs typeface="Lexend Light"/>
                <a:sym typeface="Lexend Light"/>
              </a:rPr>
              <a:t>Questions</a:t>
            </a:r>
            <a:endParaRPr sz="3200" dirty="0">
              <a:solidFill>
                <a:schemeClr val="lt1"/>
              </a:solidFill>
              <a:latin typeface="Lexend Light"/>
              <a:ea typeface="Lexend Light"/>
              <a:cs typeface="Lexend Light"/>
              <a:sym typeface="Lexend Light"/>
            </a:endParaRPr>
          </a:p>
        </p:txBody>
      </p:sp>
      <p:sp>
        <p:nvSpPr>
          <p:cNvPr id="674" name="Google Shape;674;p49"/>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675" name="Google Shape;675;p49"/>
          <p:cNvGrpSpPr/>
          <p:nvPr/>
        </p:nvGrpSpPr>
        <p:grpSpPr>
          <a:xfrm>
            <a:off x="0" y="4650300"/>
            <a:ext cx="9144000" cy="493200"/>
            <a:chOff x="0" y="4650300"/>
            <a:chExt cx="9144000" cy="493200"/>
          </a:xfrm>
        </p:grpSpPr>
        <p:sp>
          <p:nvSpPr>
            <p:cNvPr id="676" name="Google Shape;676;p49"/>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77" name="Google Shape;677;p49"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678" name="Google Shape;678;p49"/>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679" name="Google Shape;679;p49"/>
          <p:cNvSpPr/>
          <p:nvPr/>
        </p:nvSpPr>
        <p:spPr>
          <a:xfrm rot="409">
            <a:off x="1939500" y="1281750"/>
            <a:ext cx="50385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dirty="0">
                <a:solidFill>
                  <a:schemeClr val="lt1"/>
                </a:solidFill>
                <a:latin typeface="Lexend"/>
                <a:ea typeface="Lexend"/>
                <a:cs typeface="Lexend"/>
                <a:sym typeface="Lexend"/>
              </a:rPr>
              <a:t>Do you think that food and sleep affect how well you can concentrate at school?</a:t>
            </a:r>
          </a:p>
          <a:p>
            <a:pPr lvl="0" algn="ctr"/>
            <a:r>
              <a:rPr lang="en-US" dirty="0">
                <a:solidFill>
                  <a:schemeClr val="lt1"/>
                </a:solidFill>
                <a:latin typeface="Lexend"/>
                <a:ea typeface="Lexend"/>
                <a:cs typeface="Lexend"/>
                <a:sym typeface="Lexend"/>
              </a:rPr>
              <a:t>
 What changes in your habits could help you feel better and study smarter?</a:t>
            </a:r>
            <a:endParaRPr dirty="0">
              <a:solidFill>
                <a:schemeClr val="lt1"/>
              </a:solidFill>
              <a:latin typeface="Lexend"/>
              <a:ea typeface="Lexend"/>
              <a:cs typeface="Lexend"/>
              <a:sym typeface="Lexen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pic>
        <p:nvPicPr>
          <p:cNvPr id="684" name="Google Shape;684;p50"/>
          <p:cNvPicPr preferRelativeResize="0"/>
          <p:nvPr/>
        </p:nvPicPr>
        <p:blipFill rotWithShape="1">
          <a:blip r:embed="rId3">
            <a:alphaModFix/>
          </a:blip>
          <a:srcRect l="22657" t="8733" r="8660" b="10926"/>
          <a:stretch/>
        </p:blipFill>
        <p:spPr>
          <a:xfrm>
            <a:off x="1468450" y="1036324"/>
            <a:ext cx="5796900" cy="3375000"/>
          </a:xfrm>
          <a:prstGeom prst="round2DiagRect">
            <a:avLst>
              <a:gd name="adj1" fmla="val 16667"/>
              <a:gd name="adj2" fmla="val 0"/>
            </a:avLst>
          </a:prstGeom>
          <a:noFill/>
          <a:ln>
            <a:noFill/>
          </a:ln>
          <a:effectLst>
            <a:outerShdw blurRad="57150" dist="19050" dir="5400000" algn="bl" rotWithShape="0">
              <a:srgbClr val="000000">
                <a:alpha val="50000"/>
              </a:srgbClr>
            </a:outerShdw>
          </a:effectLst>
        </p:spPr>
      </p:pic>
      <p:sp>
        <p:nvSpPr>
          <p:cNvPr id="685" name="Google Shape;685;p50"/>
          <p:cNvSpPr/>
          <p:nvPr/>
        </p:nvSpPr>
        <p:spPr>
          <a:xfrm rot="320">
            <a:off x="37" y="23550"/>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686" name="Google Shape;686;p50"/>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Escape room</a:t>
            </a:r>
            <a:endParaRPr sz="3200">
              <a:solidFill>
                <a:schemeClr val="lt1"/>
              </a:solidFill>
              <a:latin typeface="Lexend Light"/>
              <a:ea typeface="Lexend Light"/>
              <a:cs typeface="Lexend Light"/>
              <a:sym typeface="Lexend Light"/>
            </a:endParaRPr>
          </a:p>
        </p:txBody>
      </p:sp>
      <p:sp>
        <p:nvSpPr>
          <p:cNvPr id="687" name="Google Shape;687;p50"/>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688" name="Google Shape;688;p50"/>
          <p:cNvGrpSpPr/>
          <p:nvPr/>
        </p:nvGrpSpPr>
        <p:grpSpPr>
          <a:xfrm>
            <a:off x="0" y="4650300"/>
            <a:ext cx="9144000" cy="493200"/>
            <a:chOff x="0" y="4650300"/>
            <a:chExt cx="9144000" cy="493200"/>
          </a:xfrm>
        </p:grpSpPr>
        <p:sp>
          <p:nvSpPr>
            <p:cNvPr id="689" name="Google Shape;689;p50"/>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690" name="Google Shape;690;p50"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691" name="Google Shape;691;p50"/>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
        <p:nvSpPr>
          <p:cNvPr id="692" name="Google Shape;692;p50"/>
          <p:cNvSpPr/>
          <p:nvPr/>
        </p:nvSpPr>
        <p:spPr>
          <a:xfrm rot="409">
            <a:off x="1939500" y="1281750"/>
            <a:ext cx="5038500" cy="29148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lvl="0" algn="ctr"/>
            <a:r>
              <a:rPr lang="en-US" sz="1100" dirty="0">
                <a:solidFill>
                  <a:schemeClr val="lt1"/>
                </a:solidFill>
                <a:latin typeface="Lexend"/>
                <a:ea typeface="Lexend"/>
                <a:cs typeface="Lexend"/>
                <a:sym typeface="Lexend"/>
              </a:rPr>
              <a:t>Now there is an Escape room about </a:t>
            </a:r>
            <a:r>
              <a:rPr lang="en-US" sz="1100" dirty="0" err="1">
                <a:solidFill>
                  <a:schemeClr val="lt1"/>
                </a:solidFill>
                <a:latin typeface="Lexend"/>
                <a:ea typeface="Lexend"/>
                <a:cs typeface="Lexend"/>
                <a:sym typeface="Lexend"/>
              </a:rPr>
              <a:t>Fokus</a:t>
            </a:r>
            <a:r>
              <a:rPr lang="en-US" sz="1100" dirty="0">
                <a:solidFill>
                  <a:schemeClr val="lt1"/>
                </a:solidFill>
                <a:latin typeface="Lexend"/>
                <a:ea typeface="Lexend"/>
                <a:cs typeface="Lexend"/>
                <a:sym typeface="Lexend"/>
              </a:rPr>
              <a:t>!
The game can be found on the website under the tab Escape Room </a:t>
            </a:r>
            <a:r>
              <a:rPr lang="sv-SE" u="sng" dirty="0">
                <a:solidFill>
                  <a:schemeClr val="lt1"/>
                </a:solidFill>
                <a:latin typeface="Lexend"/>
                <a:ea typeface="Lexend"/>
                <a:cs typeface="Lexend"/>
                <a:sym typeface="Lexend"/>
                <a:hlinkClick r:id="rId5">
                  <a:extLst>
                    <a:ext uri="{A12FA001-AC4F-418D-AE19-62706E023703}">
                      <ahyp:hlinkClr xmlns:ahyp="http://schemas.microsoft.com/office/drawing/2018/hyperlinkcolor" val="tx"/>
                    </a:ext>
                  </a:extLst>
                </a:hlinkClick>
              </a:rPr>
              <a:t>www.studieteknik.regionkronoberg.se</a:t>
            </a:r>
            <a:r>
              <a:rPr lang="sv-SE" dirty="0">
                <a:solidFill>
                  <a:schemeClr val="lt1"/>
                </a:solidFill>
                <a:latin typeface="Lexend"/>
                <a:ea typeface="Lexend"/>
                <a:cs typeface="Lexend"/>
                <a:sym typeface="Lexend"/>
              </a:rPr>
              <a:t> </a:t>
            </a:r>
            <a:endParaRPr dirty="0">
              <a:solidFill>
                <a:schemeClr val="lt1"/>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692"/>
                                        </p:tgtEl>
                                        <p:attrNameLst>
                                          <p:attrName>style.visibility</p:attrName>
                                        </p:attrNameLst>
                                      </p:cBhvr>
                                      <p:to>
                                        <p:strVal val="visible"/>
                                      </p:to>
                                    </p:set>
                                    <p:anim calcmode="lin" valueType="num">
                                      <p:cBhvr additive="base">
                                        <p:cTn id="7" dur="1000"/>
                                        <p:tgtEl>
                                          <p:spTgt spid="692"/>
                                        </p:tgtEl>
                                        <p:attrNameLst>
                                          <p:attrName>ppt_w</p:attrName>
                                        </p:attrNameLst>
                                      </p:cBhvr>
                                      <p:tavLst>
                                        <p:tav tm="0">
                                          <p:val>
                                            <p:strVal val="0"/>
                                          </p:val>
                                        </p:tav>
                                        <p:tav tm="100000">
                                          <p:val>
                                            <p:strVal val="#ppt_w"/>
                                          </p:val>
                                        </p:tav>
                                      </p:tavLst>
                                    </p:anim>
                                    <p:anim calcmode="lin" valueType="num">
                                      <p:cBhvr additive="base">
                                        <p:cTn id="8" dur="1000"/>
                                        <p:tgtEl>
                                          <p:spTgt spid="69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p:nvPr/>
        </p:nvSpPr>
        <p:spPr>
          <a:xfrm rot="238">
            <a:off x="234600" y="189000"/>
            <a:ext cx="4337400" cy="7983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28" name="Google Shape;128;p17"/>
          <p:cNvSpPr txBox="1">
            <a:spLocks noGrp="1"/>
          </p:cNvSpPr>
          <p:nvPr>
            <p:ph type="title"/>
          </p:nvPr>
        </p:nvSpPr>
        <p:spPr>
          <a:xfrm>
            <a:off x="234600" y="188850"/>
            <a:ext cx="4201500" cy="778500"/>
          </a:xfrm>
          <a:prstGeom prst="rect">
            <a:avLst/>
          </a:prstGeom>
        </p:spPr>
        <p:txBody>
          <a:bodyPr spcFirstLastPara="1" wrap="square" lIns="91425" tIns="45700" rIns="91425" bIns="45700" anchor="ctr" anchorCtr="0">
            <a:noAutofit/>
          </a:bodyPr>
          <a:lstStyle/>
          <a:p>
            <a:pPr lvl="0" algn="l"/>
            <a:r>
              <a:rPr lang="sv-SE" sz="2800" dirty="0">
                <a:solidFill>
                  <a:schemeClr val="lt1"/>
                </a:solidFill>
                <a:latin typeface="Lexend Light"/>
                <a:ea typeface="Lexend Light"/>
                <a:cs typeface="Lexend Light"/>
                <a:sym typeface="Lexend Light"/>
              </a:rPr>
              <a:t>Focus - </a:t>
            </a:r>
            <a:r>
              <a:rPr lang="sv-SE" sz="2800" dirty="0" err="1">
                <a:solidFill>
                  <a:schemeClr val="lt1"/>
                </a:solidFill>
                <a:latin typeface="Lexend Light"/>
                <a:ea typeface="Lexend Light"/>
                <a:cs typeface="Lexend Light"/>
                <a:sym typeface="Lexend Light"/>
              </a:rPr>
              <a:t>Chromebook</a:t>
            </a:r>
            <a:endParaRPr sz="2800" dirty="0">
              <a:solidFill>
                <a:schemeClr val="lt1"/>
              </a:solidFill>
              <a:latin typeface="Lexend Light"/>
              <a:ea typeface="Lexend Light"/>
              <a:cs typeface="Lexend Light"/>
              <a:sym typeface="Lexend Light"/>
            </a:endParaRPr>
          </a:p>
        </p:txBody>
      </p:sp>
      <p:pic>
        <p:nvPicPr>
          <p:cNvPr id="129" name="Google Shape;129;p17"/>
          <p:cNvPicPr preferRelativeResize="0"/>
          <p:nvPr/>
        </p:nvPicPr>
        <p:blipFill>
          <a:blip r:embed="rId3">
            <a:alphaModFix/>
          </a:blip>
          <a:stretch>
            <a:fillRect/>
          </a:stretch>
        </p:blipFill>
        <p:spPr>
          <a:xfrm>
            <a:off x="1258025" y="1208888"/>
            <a:ext cx="2517342" cy="3022599"/>
          </a:xfrm>
          <a:prstGeom prst="rect">
            <a:avLst/>
          </a:prstGeom>
          <a:noFill/>
          <a:ln>
            <a:noFill/>
          </a:ln>
          <a:effectLst>
            <a:outerShdw blurRad="57150" dist="19050" dir="5400000" algn="bl" rotWithShape="0">
              <a:srgbClr val="000000">
                <a:alpha val="50000"/>
              </a:srgbClr>
            </a:outerShdw>
          </a:effectLst>
        </p:spPr>
      </p:pic>
      <p:pic>
        <p:nvPicPr>
          <p:cNvPr id="130" name="Google Shape;130;p17"/>
          <p:cNvPicPr preferRelativeResize="0"/>
          <p:nvPr/>
        </p:nvPicPr>
        <p:blipFill>
          <a:blip r:embed="rId4">
            <a:alphaModFix/>
          </a:blip>
          <a:stretch>
            <a:fillRect/>
          </a:stretch>
        </p:blipFill>
        <p:spPr>
          <a:xfrm>
            <a:off x="6145300" y="1208888"/>
            <a:ext cx="2707325" cy="3022599"/>
          </a:xfrm>
          <a:prstGeom prst="rect">
            <a:avLst/>
          </a:prstGeom>
          <a:noFill/>
          <a:ln>
            <a:noFill/>
          </a:ln>
          <a:effectLst>
            <a:outerShdw blurRad="57150" dist="19050" dir="5400000" algn="bl" rotWithShape="0">
              <a:srgbClr val="000000">
                <a:alpha val="50000"/>
              </a:srgbClr>
            </a:outerShdw>
          </a:effectLst>
        </p:spPr>
      </p:pic>
      <p:grpSp>
        <p:nvGrpSpPr>
          <p:cNvPr id="131" name="Google Shape;131;p17"/>
          <p:cNvGrpSpPr/>
          <p:nvPr/>
        </p:nvGrpSpPr>
        <p:grpSpPr>
          <a:xfrm>
            <a:off x="3733388" y="1456763"/>
            <a:ext cx="2652900" cy="1514063"/>
            <a:chOff x="3733388" y="1456763"/>
            <a:chExt cx="2652900" cy="1514063"/>
          </a:xfrm>
        </p:grpSpPr>
        <p:sp>
          <p:nvSpPr>
            <p:cNvPr id="132" name="Google Shape;132;p17"/>
            <p:cNvSpPr/>
            <p:nvPr/>
          </p:nvSpPr>
          <p:spPr>
            <a:xfrm>
              <a:off x="3934688" y="1677525"/>
              <a:ext cx="2451600" cy="12933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en-US" sz="1100" b="1" dirty="0">
                  <a:solidFill>
                    <a:schemeClr val="lt1"/>
                  </a:solidFill>
                  <a:latin typeface="Lexend"/>
                  <a:ea typeface="Lexend"/>
                  <a:cs typeface="Lexend"/>
                  <a:sym typeface="Lexend"/>
                </a:rPr>
                <a:t>Adjust the time
The default setting on the timer is 25 minutes.
Time when you finish the task</a:t>
              </a:r>
              <a:r>
                <a:rPr lang="sv-SE" sz="1100" dirty="0">
                  <a:solidFill>
                    <a:schemeClr val="lt1"/>
                  </a:solidFill>
                  <a:latin typeface="Lexend Light"/>
                  <a:ea typeface="Lexend Light"/>
                  <a:cs typeface="Lexend Light"/>
                  <a:sym typeface="Lexend Light"/>
                </a:rPr>
                <a:t>.</a:t>
              </a:r>
              <a:endParaRPr sz="1100" dirty="0">
                <a:solidFill>
                  <a:schemeClr val="lt1"/>
                </a:solidFill>
                <a:latin typeface="Lexend Light"/>
                <a:ea typeface="Lexend Light"/>
                <a:cs typeface="Lexend Light"/>
                <a:sym typeface="Lexend Light"/>
              </a:endParaRPr>
            </a:p>
          </p:txBody>
        </p:sp>
        <p:sp>
          <p:nvSpPr>
            <p:cNvPr id="133" name="Google Shape;133;p17"/>
            <p:cNvSpPr/>
            <p:nvPr/>
          </p:nvSpPr>
          <p:spPr>
            <a:xfrm>
              <a:off x="3733388" y="1456763"/>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grpSp>
      <p:grpSp>
        <p:nvGrpSpPr>
          <p:cNvPr id="134" name="Google Shape;134;p17"/>
          <p:cNvGrpSpPr/>
          <p:nvPr/>
        </p:nvGrpSpPr>
        <p:grpSpPr>
          <a:xfrm>
            <a:off x="60400" y="2264713"/>
            <a:ext cx="1665300" cy="880800"/>
            <a:chOff x="60400" y="2264713"/>
            <a:chExt cx="1665300" cy="880800"/>
          </a:xfrm>
        </p:grpSpPr>
        <p:sp>
          <p:nvSpPr>
            <p:cNvPr id="135" name="Google Shape;135;p17"/>
            <p:cNvSpPr/>
            <p:nvPr/>
          </p:nvSpPr>
          <p:spPr>
            <a:xfrm>
              <a:off x="261700" y="2605812"/>
              <a:ext cx="1464000" cy="5397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en-US" sz="1100" dirty="0">
                  <a:solidFill>
                    <a:schemeClr val="lt1"/>
                  </a:solidFill>
                  <a:latin typeface="Lexend Light"/>
                  <a:ea typeface="Lexend Light"/>
                  <a:cs typeface="Lexend Light"/>
                  <a:sym typeface="Lexend Light"/>
                </a:rPr>
                <a:t>Here you will find Focus</a:t>
              </a:r>
              <a:endParaRPr sz="1100" b="1" dirty="0">
                <a:solidFill>
                  <a:schemeClr val="lt1"/>
                </a:solidFill>
                <a:latin typeface="Lexend"/>
                <a:ea typeface="Lexend"/>
                <a:cs typeface="Lexend"/>
                <a:sym typeface="Lexend"/>
              </a:endParaRPr>
            </a:p>
          </p:txBody>
        </p:sp>
        <p:sp>
          <p:nvSpPr>
            <p:cNvPr id="136" name="Google Shape;136;p17"/>
            <p:cNvSpPr/>
            <p:nvPr/>
          </p:nvSpPr>
          <p:spPr>
            <a:xfrm>
              <a:off x="60400" y="2264713"/>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grpSp>
      <p:grpSp>
        <p:nvGrpSpPr>
          <p:cNvPr id="137" name="Google Shape;137;p17"/>
          <p:cNvGrpSpPr/>
          <p:nvPr/>
        </p:nvGrpSpPr>
        <p:grpSpPr>
          <a:xfrm>
            <a:off x="6276850" y="1254763"/>
            <a:ext cx="1890625" cy="833436"/>
            <a:chOff x="6276850" y="1254763"/>
            <a:chExt cx="1890625" cy="833436"/>
          </a:xfrm>
        </p:grpSpPr>
        <p:sp>
          <p:nvSpPr>
            <p:cNvPr id="138" name="Google Shape;138;p17"/>
            <p:cNvSpPr/>
            <p:nvPr/>
          </p:nvSpPr>
          <p:spPr>
            <a:xfrm>
              <a:off x="6481775" y="1489699"/>
              <a:ext cx="1685700" cy="598500"/>
            </a:xfrm>
            <a:prstGeom prst="rightArrowCallout">
              <a:avLst>
                <a:gd name="adj1" fmla="val 25000"/>
                <a:gd name="adj2" fmla="val 25000"/>
                <a:gd name="adj3" fmla="val 25000"/>
                <a:gd name="adj4" fmla="val 64977"/>
              </a:avLst>
            </a:prstGeom>
            <a:solidFill>
              <a:srgbClr val="E13288"/>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lvl="0" algn="ctr"/>
              <a:r>
                <a:rPr lang="sv-SE" sz="1100" dirty="0" err="1">
                  <a:solidFill>
                    <a:schemeClr val="lt1"/>
                  </a:solidFill>
                  <a:latin typeface="Lexend Light"/>
                  <a:ea typeface="Lexend Light"/>
                  <a:cs typeface="Lexend Light"/>
                  <a:sym typeface="Lexend Light"/>
                </a:rPr>
                <a:t>Click</a:t>
              </a:r>
              <a:r>
                <a:rPr lang="sv-SE" sz="1100" dirty="0">
                  <a:solidFill>
                    <a:schemeClr val="lt1"/>
                  </a:solidFill>
                  <a:latin typeface="Lexend Light"/>
                  <a:ea typeface="Lexend Light"/>
                  <a:cs typeface="Lexend Light"/>
                  <a:sym typeface="Lexend Light"/>
                </a:rPr>
                <a:t> Start</a:t>
              </a:r>
              <a:endParaRPr sz="1100" b="1" dirty="0">
                <a:solidFill>
                  <a:schemeClr val="lt1"/>
                </a:solidFill>
                <a:latin typeface="Lexend"/>
                <a:ea typeface="Lexend"/>
                <a:cs typeface="Lexend"/>
                <a:sym typeface="Lexend"/>
              </a:endParaRPr>
            </a:p>
          </p:txBody>
        </p:sp>
        <p:sp>
          <p:nvSpPr>
            <p:cNvPr id="139" name="Google Shape;139;p17"/>
            <p:cNvSpPr/>
            <p:nvPr/>
          </p:nvSpPr>
          <p:spPr>
            <a:xfrm>
              <a:off x="6276850" y="1254763"/>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4.</a:t>
              </a:r>
              <a:endParaRPr>
                <a:solidFill>
                  <a:schemeClr val="lt1"/>
                </a:solidFill>
                <a:latin typeface="Lexend Light"/>
                <a:ea typeface="Lexend Light"/>
                <a:cs typeface="Lexend Light"/>
                <a:sym typeface="Lexend Light"/>
              </a:endParaRPr>
            </a:p>
          </p:txBody>
        </p:sp>
      </p:grpSp>
      <p:grpSp>
        <p:nvGrpSpPr>
          <p:cNvPr id="140" name="Google Shape;140;p17"/>
          <p:cNvGrpSpPr/>
          <p:nvPr/>
        </p:nvGrpSpPr>
        <p:grpSpPr>
          <a:xfrm>
            <a:off x="4262325" y="3032138"/>
            <a:ext cx="2254175" cy="868459"/>
            <a:chOff x="4262325" y="3032138"/>
            <a:chExt cx="2254175" cy="868459"/>
          </a:xfrm>
        </p:grpSpPr>
        <p:sp>
          <p:nvSpPr>
            <p:cNvPr id="141" name="Google Shape;141;p17"/>
            <p:cNvSpPr/>
            <p:nvPr/>
          </p:nvSpPr>
          <p:spPr>
            <a:xfrm>
              <a:off x="4456400" y="3145497"/>
              <a:ext cx="2060100" cy="7551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b" anchorCtr="0">
              <a:noAutofit/>
            </a:bodyPr>
            <a:lstStyle/>
            <a:p>
              <a:pPr lvl="0" algn="ctr"/>
              <a:r>
                <a:rPr lang="en-US" sz="1100" dirty="0">
                  <a:solidFill>
                    <a:schemeClr val="lt1"/>
                  </a:solidFill>
                  <a:latin typeface="Lexend Light"/>
                  <a:ea typeface="Lexend Light"/>
                  <a:cs typeface="Lexend Light"/>
                  <a:sym typeface="Lexend Light"/>
                </a:rPr>
                <a:t>     Type in a task you want to work on.</a:t>
              </a:r>
              <a:endParaRPr sz="1100" dirty="0">
                <a:solidFill>
                  <a:schemeClr val="lt1"/>
                </a:solidFill>
                <a:latin typeface="Lexend Light"/>
                <a:ea typeface="Lexend Light"/>
                <a:cs typeface="Lexend Light"/>
                <a:sym typeface="Lexend Light"/>
              </a:endParaRPr>
            </a:p>
          </p:txBody>
        </p:sp>
        <p:sp>
          <p:nvSpPr>
            <p:cNvPr id="142" name="Google Shape;142;p17"/>
            <p:cNvSpPr/>
            <p:nvPr/>
          </p:nvSpPr>
          <p:spPr>
            <a:xfrm>
              <a:off x="4262325" y="3032138"/>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3.</a:t>
              </a:r>
              <a:endParaRPr>
                <a:solidFill>
                  <a:schemeClr val="lt1"/>
                </a:solidFill>
                <a:latin typeface="Lexend Light"/>
                <a:ea typeface="Lexend Light"/>
                <a:cs typeface="Lexend Light"/>
                <a:sym typeface="Lexend Light"/>
              </a:endParaRPr>
            </a:p>
          </p:txBody>
        </p:sp>
      </p:grpSp>
      <p:sp>
        <p:nvSpPr>
          <p:cNvPr id="143" name="Google Shape;143;p17"/>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44" name="Google Shape;144;p17"/>
          <p:cNvGrpSpPr/>
          <p:nvPr/>
        </p:nvGrpSpPr>
        <p:grpSpPr>
          <a:xfrm>
            <a:off x="0" y="4650300"/>
            <a:ext cx="9144000" cy="493200"/>
            <a:chOff x="0" y="4650300"/>
            <a:chExt cx="9144000" cy="493200"/>
          </a:xfrm>
        </p:grpSpPr>
        <p:sp>
          <p:nvSpPr>
            <p:cNvPr id="145" name="Google Shape;145;p17"/>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sz="1200" dirty="0">
                  <a:solidFill>
                    <a:schemeClr val="bg1"/>
                  </a:solidFill>
                  <a:latin typeface="Calibri"/>
                  <a:ea typeface="Calibri"/>
                  <a:cs typeface="Calibri"/>
                  <a:sym typeface="Calibri"/>
                </a:rPr>
                <a:t>Länk till manual </a:t>
              </a:r>
              <a:r>
                <a:rPr lang="sv-SE" sz="1200"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Fokus </a:t>
              </a:r>
              <a:r>
                <a:rPr lang="sv-SE" sz="1200" dirty="0" err="1">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Chromebook</a:t>
              </a:r>
              <a:endParaRPr sz="1200" dirty="0">
                <a:solidFill>
                  <a:schemeClr val="bg1"/>
                </a:solidFill>
                <a:latin typeface="Calibri"/>
                <a:ea typeface="Calibri"/>
                <a:cs typeface="Calibri"/>
                <a:sym typeface="Calibri"/>
              </a:endParaRPr>
            </a:p>
          </p:txBody>
        </p:sp>
        <p:pic>
          <p:nvPicPr>
            <p:cNvPr id="146" name="Google Shape;146;p17" title="AVM_NY_logo_ vit Liggande.png"/>
            <p:cNvPicPr preferRelativeResize="0"/>
            <p:nvPr/>
          </p:nvPicPr>
          <p:blipFill>
            <a:blip r:embed="rId6">
              <a:alphaModFix/>
            </a:blip>
            <a:stretch>
              <a:fillRect/>
            </a:stretch>
          </p:blipFill>
          <p:spPr>
            <a:xfrm>
              <a:off x="7946750" y="4747000"/>
              <a:ext cx="1071427" cy="299775"/>
            </a:xfrm>
            <a:prstGeom prst="rect">
              <a:avLst/>
            </a:prstGeom>
            <a:noFill/>
            <a:ln>
              <a:noFill/>
            </a:ln>
          </p:spPr>
        </p:pic>
      </p:grpSp>
      <p:sp>
        <p:nvSpPr>
          <p:cNvPr id="147" name="Google Shape;147;p17"/>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1"/>
                                        </p:tgtEl>
                                        <p:attrNameLst>
                                          <p:attrName>style.visibility</p:attrName>
                                        </p:attrNameLst>
                                      </p:cBhvr>
                                      <p:to>
                                        <p:strVal val="visible"/>
                                      </p:to>
                                    </p:set>
                                    <p:animEffect transition="in" filter="fade">
                                      <p:cBhvr>
                                        <p:cTn id="12" dur="1000"/>
                                        <p:tgtEl>
                                          <p:spTgt spid="1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0"/>
                                        </p:tgtEl>
                                        <p:attrNameLst>
                                          <p:attrName>style.visibility</p:attrName>
                                        </p:attrNameLst>
                                      </p:cBhvr>
                                      <p:to>
                                        <p:strVal val="visible"/>
                                      </p:to>
                                    </p:set>
                                    <p:animEffect transition="in" filter="fade">
                                      <p:cBhvr>
                                        <p:cTn id="17" dur="1000"/>
                                        <p:tgtEl>
                                          <p:spTgt spid="1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7"/>
                                        </p:tgtEl>
                                        <p:attrNameLst>
                                          <p:attrName>style.visibility</p:attrName>
                                        </p:attrNameLst>
                                      </p:cBhvr>
                                      <p:to>
                                        <p:strVal val="visible"/>
                                      </p:to>
                                    </p:set>
                                    <p:animEffect transition="in" filter="fade">
                                      <p:cBhvr>
                                        <p:cTn id="22"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p:nvPr/>
        </p:nvSpPr>
        <p:spPr>
          <a:xfrm rot="427">
            <a:off x="234600" y="189000"/>
            <a:ext cx="2417700" cy="7983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53" name="Google Shape;153;p18"/>
          <p:cNvSpPr txBox="1">
            <a:spLocks noGrp="1"/>
          </p:cNvSpPr>
          <p:nvPr>
            <p:ph type="title"/>
          </p:nvPr>
        </p:nvSpPr>
        <p:spPr>
          <a:xfrm>
            <a:off x="276475" y="188850"/>
            <a:ext cx="2375700" cy="7986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sv-SE" sz="2000">
                <a:solidFill>
                  <a:schemeClr val="lt1"/>
                </a:solidFill>
                <a:latin typeface="Lexend Light"/>
                <a:ea typeface="Lexend Light"/>
                <a:cs typeface="Lexend Light"/>
                <a:sym typeface="Lexend Light"/>
              </a:rPr>
              <a:t>Fokus - PC (Windows 10)</a:t>
            </a:r>
            <a:endParaRPr sz="2000">
              <a:solidFill>
                <a:schemeClr val="lt1"/>
              </a:solidFill>
              <a:latin typeface="Lexend Light"/>
              <a:ea typeface="Lexend Light"/>
              <a:cs typeface="Lexend Light"/>
              <a:sym typeface="Lexend Light"/>
            </a:endParaRPr>
          </a:p>
        </p:txBody>
      </p:sp>
      <p:pic>
        <p:nvPicPr>
          <p:cNvPr id="154" name="Google Shape;154;p18"/>
          <p:cNvPicPr preferRelativeResize="0"/>
          <p:nvPr/>
        </p:nvPicPr>
        <p:blipFill>
          <a:blip r:embed="rId3">
            <a:alphaModFix/>
          </a:blip>
          <a:stretch>
            <a:fillRect/>
          </a:stretch>
        </p:blipFill>
        <p:spPr>
          <a:xfrm>
            <a:off x="276475" y="1117275"/>
            <a:ext cx="4362450" cy="1819275"/>
          </a:xfrm>
          <a:prstGeom prst="rect">
            <a:avLst/>
          </a:prstGeom>
          <a:noFill/>
          <a:ln w="2857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pic>
      <p:sp>
        <p:nvSpPr>
          <p:cNvPr id="155" name="Google Shape;155;p18"/>
          <p:cNvSpPr/>
          <p:nvPr/>
        </p:nvSpPr>
        <p:spPr>
          <a:xfrm>
            <a:off x="4037800" y="2497175"/>
            <a:ext cx="750600" cy="610500"/>
          </a:xfrm>
          <a:prstGeom prst="ellipse">
            <a:avLst/>
          </a:prstGeom>
          <a:noFill/>
          <a:ln w="28575"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6" name="Google Shape;156;p18"/>
          <p:cNvPicPr preferRelativeResize="0"/>
          <p:nvPr/>
        </p:nvPicPr>
        <p:blipFill>
          <a:blip r:embed="rId4">
            <a:alphaModFix/>
          </a:blip>
          <a:stretch>
            <a:fillRect/>
          </a:stretch>
        </p:blipFill>
        <p:spPr>
          <a:xfrm>
            <a:off x="6028773" y="1580650"/>
            <a:ext cx="2697828" cy="2856600"/>
          </a:xfrm>
          <a:prstGeom prst="rect">
            <a:avLst/>
          </a:prstGeom>
          <a:noFill/>
          <a:ln>
            <a:noFill/>
          </a:ln>
          <a:effectLst>
            <a:outerShdw blurRad="57150" dist="19050" dir="5400000" algn="bl" rotWithShape="0">
              <a:srgbClr val="000000">
                <a:alpha val="50000"/>
              </a:srgbClr>
            </a:outerShdw>
          </a:effectLst>
        </p:spPr>
      </p:pic>
      <p:sp>
        <p:nvSpPr>
          <p:cNvPr id="157" name="Google Shape;157;p18"/>
          <p:cNvSpPr/>
          <p:nvPr/>
        </p:nvSpPr>
        <p:spPr>
          <a:xfrm>
            <a:off x="5995800" y="3476976"/>
            <a:ext cx="767400" cy="689100"/>
          </a:xfrm>
          <a:prstGeom prst="ellipse">
            <a:avLst/>
          </a:prstGeom>
          <a:noFill/>
          <a:ln w="28575"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58" name="Google Shape;158;p18"/>
          <p:cNvGrpSpPr/>
          <p:nvPr/>
        </p:nvGrpSpPr>
        <p:grpSpPr>
          <a:xfrm>
            <a:off x="1871875" y="2252175"/>
            <a:ext cx="2191100" cy="981291"/>
            <a:chOff x="1871875" y="2252175"/>
            <a:chExt cx="2191100" cy="981291"/>
          </a:xfrm>
        </p:grpSpPr>
        <p:sp>
          <p:nvSpPr>
            <p:cNvPr id="159" name="Google Shape;159;p18"/>
            <p:cNvSpPr/>
            <p:nvPr/>
          </p:nvSpPr>
          <p:spPr>
            <a:xfrm>
              <a:off x="2002875" y="2388877"/>
              <a:ext cx="2060100" cy="844589"/>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en-US" sz="1100" dirty="0">
                  <a:solidFill>
                    <a:schemeClr val="lt1"/>
                  </a:solidFill>
                  <a:latin typeface="Lexend Light"/>
                  <a:ea typeface="Lexend Light"/>
                  <a:cs typeface="Lexend Light"/>
                  <a:sym typeface="Lexend Light"/>
                </a:rPr>
                <a:t>Click on the speech bubble</a:t>
              </a:r>
              <a:endParaRPr sz="1100" b="1" dirty="0">
                <a:solidFill>
                  <a:schemeClr val="lt1"/>
                </a:solidFill>
                <a:latin typeface="Lexend"/>
                <a:ea typeface="Lexend"/>
                <a:cs typeface="Lexend"/>
                <a:sym typeface="Lexend"/>
              </a:endParaRPr>
            </a:p>
          </p:txBody>
        </p:sp>
        <p:sp>
          <p:nvSpPr>
            <p:cNvPr id="160" name="Google Shape;160;p18"/>
            <p:cNvSpPr/>
            <p:nvPr/>
          </p:nvSpPr>
          <p:spPr>
            <a:xfrm>
              <a:off x="1871875" y="2252175"/>
              <a:ext cx="4986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grpSp>
      <p:grpSp>
        <p:nvGrpSpPr>
          <p:cNvPr id="161" name="Google Shape;161;p18"/>
          <p:cNvGrpSpPr/>
          <p:nvPr/>
        </p:nvGrpSpPr>
        <p:grpSpPr>
          <a:xfrm>
            <a:off x="3967375" y="3303888"/>
            <a:ext cx="2028425" cy="942113"/>
            <a:chOff x="4424875" y="3075350"/>
            <a:chExt cx="2028425" cy="942113"/>
          </a:xfrm>
        </p:grpSpPr>
        <p:sp>
          <p:nvSpPr>
            <p:cNvPr id="162" name="Google Shape;162;p18"/>
            <p:cNvSpPr/>
            <p:nvPr/>
          </p:nvSpPr>
          <p:spPr>
            <a:xfrm>
              <a:off x="4606800" y="3218863"/>
              <a:ext cx="1846500" cy="7986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chemeClr val="lt1"/>
                  </a:solidFill>
                  <a:latin typeface="Lexend Light"/>
                  <a:ea typeface="Lexend Light"/>
                  <a:cs typeface="Lexend Light"/>
                  <a:sym typeface="Lexend Light"/>
                </a:rPr>
                <a:t>Enable</a:t>
              </a:r>
              <a:r>
                <a:rPr lang="sv-SE" sz="1100" dirty="0">
                  <a:solidFill>
                    <a:schemeClr val="lt1"/>
                  </a:solidFill>
                  <a:latin typeface="Lexend Light"/>
                  <a:ea typeface="Lexend Light"/>
                  <a:cs typeface="Lexend Light"/>
                  <a:sym typeface="Lexend Light"/>
                </a:rPr>
                <a:t> Focus Support</a:t>
              </a:r>
              <a:endParaRPr sz="1100" b="1" dirty="0">
                <a:solidFill>
                  <a:schemeClr val="lt1"/>
                </a:solidFill>
                <a:latin typeface="Lexend"/>
                <a:ea typeface="Lexend"/>
                <a:cs typeface="Lexend"/>
                <a:sym typeface="Lexend"/>
              </a:endParaRPr>
            </a:p>
          </p:txBody>
        </p:sp>
        <p:sp>
          <p:nvSpPr>
            <p:cNvPr id="163" name="Google Shape;163;p18"/>
            <p:cNvSpPr/>
            <p:nvPr/>
          </p:nvSpPr>
          <p:spPr>
            <a:xfrm>
              <a:off x="4424875" y="3075350"/>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grpSp>
      <p:sp>
        <p:nvSpPr>
          <p:cNvPr id="164" name="Google Shape;164;p18"/>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65" name="Google Shape;165;p18"/>
          <p:cNvGrpSpPr/>
          <p:nvPr/>
        </p:nvGrpSpPr>
        <p:grpSpPr>
          <a:xfrm>
            <a:off x="0" y="4650300"/>
            <a:ext cx="9144000" cy="493200"/>
            <a:chOff x="0" y="4650300"/>
            <a:chExt cx="9144000" cy="493200"/>
          </a:xfrm>
        </p:grpSpPr>
        <p:sp>
          <p:nvSpPr>
            <p:cNvPr id="166" name="Google Shape;166;p18"/>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dirty="0">
                  <a:solidFill>
                    <a:schemeClr val="bg1"/>
                  </a:solidFill>
                  <a:latin typeface="Calibri"/>
                  <a:ea typeface="Calibri"/>
                  <a:cs typeface="Calibri"/>
                  <a:sym typeface="Calibri"/>
                </a:rPr>
                <a:t>Länk till manual </a:t>
              </a:r>
              <a:r>
                <a:rPr lang="sv-SE"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Fokusläge </a:t>
              </a:r>
              <a:r>
                <a:rPr lang="sv-SE" dirty="0" err="1">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win</a:t>
              </a:r>
              <a:r>
                <a:rPr lang="sv-SE" dirty="0">
                  <a:solidFill>
                    <a:schemeClr val="bg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 10</a:t>
              </a:r>
              <a:endParaRPr dirty="0">
                <a:solidFill>
                  <a:schemeClr val="bg1"/>
                </a:solidFill>
                <a:latin typeface="Calibri"/>
                <a:ea typeface="Calibri"/>
                <a:cs typeface="Calibri"/>
                <a:sym typeface="Calibri"/>
              </a:endParaRPr>
            </a:p>
          </p:txBody>
        </p:sp>
        <p:pic>
          <p:nvPicPr>
            <p:cNvPr id="167" name="Google Shape;167;p18" title="AVM_NY_logo_ vit Liggande.png"/>
            <p:cNvPicPr preferRelativeResize="0"/>
            <p:nvPr/>
          </p:nvPicPr>
          <p:blipFill>
            <a:blip r:embed="rId6">
              <a:alphaModFix/>
            </a:blip>
            <a:stretch>
              <a:fillRect/>
            </a:stretch>
          </p:blipFill>
          <p:spPr>
            <a:xfrm>
              <a:off x="7946750" y="4747000"/>
              <a:ext cx="1071427" cy="299775"/>
            </a:xfrm>
            <a:prstGeom prst="rect">
              <a:avLst/>
            </a:prstGeom>
            <a:noFill/>
            <a:ln>
              <a:noFill/>
            </a:ln>
          </p:spPr>
        </p:pic>
      </p:grpSp>
      <p:sp>
        <p:nvSpPr>
          <p:cNvPr id="168" name="Google Shape;168;p18"/>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gtEl>
                                        <p:attrNameLst>
                                          <p:attrName>style.visibility</p:attrName>
                                        </p:attrNameLst>
                                      </p:cBhvr>
                                      <p:to>
                                        <p:strVal val="visible"/>
                                      </p:to>
                                    </p:set>
                                    <p:animEffect transition="in" filter="fade">
                                      <p:cBhvr>
                                        <p:cTn id="7" dur="1000"/>
                                        <p:tgtEl>
                                          <p:spTgt spid="1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1"/>
                                        </p:tgtEl>
                                        <p:attrNameLst>
                                          <p:attrName>style.visibility</p:attrName>
                                        </p:attrNameLst>
                                      </p:cBhvr>
                                      <p:to>
                                        <p:strVal val="visible"/>
                                      </p:to>
                                    </p:set>
                                    <p:animEffect transition="in" filter="fade">
                                      <p:cBhvr>
                                        <p:cTn id="12" dur="10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9"/>
          <p:cNvSpPr/>
          <p:nvPr/>
        </p:nvSpPr>
        <p:spPr>
          <a:xfrm rot="427">
            <a:off x="234600" y="189000"/>
            <a:ext cx="2417700" cy="7983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74" name="Google Shape;174;p19"/>
          <p:cNvSpPr txBox="1">
            <a:spLocks noGrp="1"/>
          </p:cNvSpPr>
          <p:nvPr>
            <p:ph type="title"/>
          </p:nvPr>
        </p:nvSpPr>
        <p:spPr>
          <a:xfrm>
            <a:off x="276475" y="188850"/>
            <a:ext cx="2375700" cy="798600"/>
          </a:xfrm>
          <a:prstGeom prst="rect">
            <a:avLst/>
          </a:prstGeom>
        </p:spPr>
        <p:txBody>
          <a:bodyPr spcFirstLastPara="1" wrap="square" lIns="91425" tIns="45700" rIns="91425" bIns="45700" anchor="ctr" anchorCtr="0">
            <a:noAutofit/>
          </a:bodyPr>
          <a:lstStyle/>
          <a:p>
            <a:pPr lvl="0" algn="l"/>
            <a:r>
              <a:rPr lang="sv-SE" sz="2000" dirty="0">
                <a:solidFill>
                  <a:schemeClr val="lt1"/>
                </a:solidFill>
                <a:latin typeface="Lexend Light"/>
                <a:ea typeface="Lexend Light"/>
                <a:cs typeface="Lexend Light"/>
                <a:sym typeface="Lexend Light"/>
              </a:rPr>
              <a:t>Focus - PC (Windows 11)</a:t>
            </a:r>
            <a:endParaRPr sz="2000" dirty="0">
              <a:solidFill>
                <a:schemeClr val="lt1"/>
              </a:solidFill>
              <a:latin typeface="Lexend Light"/>
              <a:ea typeface="Lexend Light"/>
              <a:cs typeface="Lexend Light"/>
              <a:sym typeface="Lexend Light"/>
            </a:endParaRPr>
          </a:p>
        </p:txBody>
      </p:sp>
      <p:sp>
        <p:nvSpPr>
          <p:cNvPr id="175" name="Google Shape;175;p19"/>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76" name="Google Shape;176;p19"/>
          <p:cNvGrpSpPr/>
          <p:nvPr/>
        </p:nvGrpSpPr>
        <p:grpSpPr>
          <a:xfrm>
            <a:off x="0" y="4650300"/>
            <a:ext cx="9144000" cy="493200"/>
            <a:chOff x="0" y="4650300"/>
            <a:chExt cx="9144000" cy="493200"/>
          </a:xfrm>
        </p:grpSpPr>
        <p:sp>
          <p:nvSpPr>
            <p:cNvPr id="177" name="Google Shape;177;p19"/>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sv-SE" dirty="0">
                  <a:solidFill>
                    <a:schemeClr val="bg1"/>
                  </a:solidFill>
                  <a:latin typeface="Calibri"/>
                  <a:ea typeface="Calibri"/>
                  <a:cs typeface="Calibri"/>
                  <a:sym typeface="Calibri"/>
                </a:rPr>
                <a:t>Länk till manual </a:t>
              </a:r>
              <a:r>
                <a:rPr lang="sv-S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Fokusläge </a:t>
              </a:r>
              <a:r>
                <a:rPr lang="sv-SE" dirty="0" err="1">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win</a:t>
              </a:r>
              <a:r>
                <a:rPr lang="sv-SE" dirty="0">
                  <a:solidFill>
                    <a:schemeClr val="bg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11</a:t>
              </a:r>
              <a:endParaRPr dirty="0">
                <a:solidFill>
                  <a:schemeClr val="bg1"/>
                </a:solidFill>
                <a:latin typeface="Calibri"/>
                <a:ea typeface="Calibri"/>
                <a:cs typeface="Calibri"/>
                <a:sym typeface="Calibri"/>
              </a:endParaRPr>
            </a:p>
          </p:txBody>
        </p:sp>
        <p:pic>
          <p:nvPicPr>
            <p:cNvPr id="178" name="Google Shape;178;p19"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179" name="Google Shape;179;p19"/>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pic>
        <p:nvPicPr>
          <p:cNvPr id="180" name="Google Shape;180;p19"/>
          <p:cNvPicPr preferRelativeResize="0"/>
          <p:nvPr/>
        </p:nvPicPr>
        <p:blipFill rotWithShape="1">
          <a:blip r:embed="rId5">
            <a:alphaModFix/>
          </a:blip>
          <a:srcRect r="1941"/>
          <a:stretch/>
        </p:blipFill>
        <p:spPr>
          <a:xfrm>
            <a:off x="1613225" y="1137400"/>
            <a:ext cx="1766700" cy="2694775"/>
          </a:xfrm>
          <a:prstGeom prst="rect">
            <a:avLst/>
          </a:prstGeom>
          <a:noFill/>
          <a:ln>
            <a:noFill/>
          </a:ln>
          <a:effectLst>
            <a:outerShdw blurRad="57150" dist="19050" dir="5400000" algn="bl" rotWithShape="0">
              <a:srgbClr val="000000">
                <a:alpha val="50000"/>
              </a:srgbClr>
            </a:outerShdw>
          </a:effectLst>
        </p:spPr>
      </p:pic>
      <p:sp>
        <p:nvSpPr>
          <p:cNvPr id="181" name="Google Shape;181;p19"/>
          <p:cNvSpPr/>
          <p:nvPr/>
        </p:nvSpPr>
        <p:spPr>
          <a:xfrm>
            <a:off x="2900400" y="3469700"/>
            <a:ext cx="750600" cy="610500"/>
          </a:xfrm>
          <a:prstGeom prst="ellipse">
            <a:avLst/>
          </a:prstGeom>
          <a:noFill/>
          <a:ln w="28575"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2" name="Google Shape;182;p19"/>
          <p:cNvGrpSpPr/>
          <p:nvPr/>
        </p:nvGrpSpPr>
        <p:grpSpPr>
          <a:xfrm>
            <a:off x="820025" y="3148000"/>
            <a:ext cx="2191100" cy="981202"/>
            <a:chOff x="1871875" y="2252175"/>
            <a:chExt cx="2191100" cy="981202"/>
          </a:xfrm>
        </p:grpSpPr>
        <p:sp>
          <p:nvSpPr>
            <p:cNvPr id="183" name="Google Shape;183;p19"/>
            <p:cNvSpPr/>
            <p:nvPr/>
          </p:nvSpPr>
          <p:spPr>
            <a:xfrm>
              <a:off x="2002875" y="2388877"/>
              <a:ext cx="2060100" cy="8445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chemeClr val="lt1"/>
                  </a:solidFill>
                  <a:latin typeface="Lexend Light"/>
                  <a:ea typeface="Lexend Light"/>
                  <a:cs typeface="Lexend Light"/>
                  <a:sym typeface="Lexend Light"/>
                </a:rPr>
                <a:t>Click</a:t>
              </a:r>
              <a:r>
                <a:rPr lang="sv-SE" sz="1100" dirty="0">
                  <a:solidFill>
                    <a:schemeClr val="lt1"/>
                  </a:solidFill>
                  <a:latin typeface="Lexend Light"/>
                  <a:ea typeface="Lexend Light"/>
                  <a:cs typeface="Lexend Light"/>
                  <a:sym typeface="Lexend Light"/>
                </a:rPr>
                <a:t> on the </a:t>
              </a:r>
              <a:r>
                <a:rPr lang="sv-SE" sz="1100" dirty="0" err="1">
                  <a:solidFill>
                    <a:schemeClr val="lt1"/>
                  </a:solidFill>
                  <a:latin typeface="Lexend Light"/>
                  <a:ea typeface="Lexend Light"/>
                  <a:cs typeface="Lexend Light"/>
                  <a:sym typeface="Lexend Light"/>
                </a:rPr>
                <a:t>clock</a:t>
              </a:r>
              <a:endParaRPr sz="1100" b="1" dirty="0">
                <a:solidFill>
                  <a:schemeClr val="lt1"/>
                </a:solidFill>
                <a:latin typeface="Lexend"/>
                <a:ea typeface="Lexend"/>
                <a:cs typeface="Lexend"/>
                <a:sym typeface="Lexend"/>
              </a:endParaRPr>
            </a:p>
          </p:txBody>
        </p:sp>
        <p:sp>
          <p:nvSpPr>
            <p:cNvPr id="184" name="Google Shape;184;p19"/>
            <p:cNvSpPr/>
            <p:nvPr/>
          </p:nvSpPr>
          <p:spPr>
            <a:xfrm>
              <a:off x="1871875" y="2252175"/>
              <a:ext cx="4986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1.</a:t>
              </a:r>
              <a:endParaRPr>
                <a:solidFill>
                  <a:schemeClr val="lt1"/>
                </a:solidFill>
                <a:latin typeface="Lexend Light"/>
                <a:ea typeface="Lexend Light"/>
                <a:cs typeface="Lexend Light"/>
                <a:sym typeface="Lexend Light"/>
              </a:endParaRPr>
            </a:p>
          </p:txBody>
        </p:sp>
      </p:grpSp>
      <p:pic>
        <p:nvPicPr>
          <p:cNvPr id="185" name="Google Shape;185;p19"/>
          <p:cNvPicPr preferRelativeResize="0"/>
          <p:nvPr/>
        </p:nvPicPr>
        <p:blipFill rotWithShape="1">
          <a:blip r:embed="rId5">
            <a:alphaModFix/>
          </a:blip>
          <a:srcRect r="1941"/>
          <a:stretch/>
        </p:blipFill>
        <p:spPr>
          <a:xfrm>
            <a:off x="5671075" y="1082188"/>
            <a:ext cx="1766700" cy="2694775"/>
          </a:xfrm>
          <a:prstGeom prst="rect">
            <a:avLst/>
          </a:prstGeom>
          <a:noFill/>
          <a:ln>
            <a:noFill/>
          </a:ln>
          <a:effectLst>
            <a:outerShdw blurRad="57150" dist="19050" dir="5400000" algn="bl" rotWithShape="0">
              <a:srgbClr val="000000">
                <a:alpha val="50000"/>
              </a:srgbClr>
            </a:outerShdw>
          </a:effectLst>
        </p:spPr>
      </p:pic>
      <p:sp>
        <p:nvSpPr>
          <p:cNvPr id="186" name="Google Shape;186;p19"/>
          <p:cNvSpPr/>
          <p:nvPr/>
        </p:nvSpPr>
        <p:spPr>
          <a:xfrm>
            <a:off x="6843900" y="3022738"/>
            <a:ext cx="767400" cy="689100"/>
          </a:xfrm>
          <a:prstGeom prst="ellipse">
            <a:avLst/>
          </a:prstGeom>
          <a:noFill/>
          <a:ln w="28575" cap="flat" cmpd="sng">
            <a:solidFill>
              <a:srgbClr val="E1328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nvGrpSpPr>
          <p:cNvPr id="187" name="Google Shape;187;p19"/>
          <p:cNvGrpSpPr/>
          <p:nvPr/>
        </p:nvGrpSpPr>
        <p:grpSpPr>
          <a:xfrm>
            <a:off x="4958825" y="2859725"/>
            <a:ext cx="2028425" cy="942113"/>
            <a:chOff x="4424875" y="3075350"/>
            <a:chExt cx="2028425" cy="942113"/>
          </a:xfrm>
        </p:grpSpPr>
        <p:sp>
          <p:nvSpPr>
            <p:cNvPr id="188" name="Google Shape;188;p19"/>
            <p:cNvSpPr/>
            <p:nvPr/>
          </p:nvSpPr>
          <p:spPr>
            <a:xfrm>
              <a:off x="4606800" y="3218863"/>
              <a:ext cx="1846500" cy="798600"/>
            </a:xfrm>
            <a:prstGeom prst="rightArrowCallout">
              <a:avLst>
                <a:gd name="adj1" fmla="val 25000"/>
                <a:gd name="adj2" fmla="val 25000"/>
                <a:gd name="adj3" fmla="val 25000"/>
                <a:gd name="adj4" fmla="val 64977"/>
              </a:avLst>
            </a:prstGeom>
            <a:solidFill>
              <a:srgbClr val="E13288"/>
            </a:solidFill>
            <a:ln w="9525" cap="flat" cmpd="sng">
              <a:solidFill>
                <a:srgbClr val="00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lvl="0" algn="ctr"/>
              <a:r>
                <a:rPr lang="sv-SE" sz="1100" dirty="0" err="1">
                  <a:solidFill>
                    <a:schemeClr val="lt1"/>
                  </a:solidFill>
                  <a:latin typeface="Lexend Light"/>
                  <a:ea typeface="Lexend Light"/>
                  <a:cs typeface="Lexend Light"/>
                  <a:sym typeface="Lexend Light"/>
                </a:rPr>
                <a:t>Click</a:t>
              </a:r>
              <a:r>
                <a:rPr lang="sv-SE" sz="1100" dirty="0">
                  <a:solidFill>
                    <a:schemeClr val="lt1"/>
                  </a:solidFill>
                  <a:latin typeface="Lexend Light"/>
                  <a:ea typeface="Lexend Light"/>
                  <a:cs typeface="Lexend Light"/>
                  <a:sym typeface="Lexend Light"/>
                </a:rPr>
                <a:t> Focus</a:t>
              </a:r>
              <a:endParaRPr sz="1100" b="1" dirty="0">
                <a:solidFill>
                  <a:schemeClr val="lt1"/>
                </a:solidFill>
                <a:latin typeface="Lexend"/>
                <a:ea typeface="Lexend"/>
                <a:cs typeface="Lexend"/>
                <a:sym typeface="Lexend"/>
              </a:endParaRPr>
            </a:p>
          </p:txBody>
        </p:sp>
        <p:sp>
          <p:nvSpPr>
            <p:cNvPr id="189" name="Google Shape;189;p19"/>
            <p:cNvSpPr/>
            <p:nvPr/>
          </p:nvSpPr>
          <p:spPr>
            <a:xfrm>
              <a:off x="4424875" y="3075350"/>
              <a:ext cx="493200" cy="493200"/>
            </a:xfrm>
            <a:prstGeom prst="ellipse">
              <a:avLst/>
            </a:prstGeom>
            <a:solidFill>
              <a:srgbClr val="4A4E9B"/>
            </a:solidFill>
            <a:ln w="9525" cap="flat" cmpd="sng">
              <a:solidFill>
                <a:schemeClr val="dk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sv-SE">
                  <a:solidFill>
                    <a:schemeClr val="lt1"/>
                  </a:solidFill>
                  <a:latin typeface="Lexend Light"/>
                  <a:ea typeface="Lexend Light"/>
                  <a:cs typeface="Lexend Light"/>
                  <a:sym typeface="Lexend Light"/>
                </a:rPr>
                <a:t>2.</a:t>
              </a:r>
              <a:endParaRPr>
                <a:solidFill>
                  <a:schemeClr val="lt1"/>
                </a:solidFill>
                <a:latin typeface="Lexend Light"/>
                <a:ea typeface="Lexend Light"/>
                <a:cs typeface="Lexend Light"/>
                <a:sym typeface="Lexend Ligh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7"/>
                                        </p:tgtEl>
                                        <p:attrNameLst>
                                          <p:attrName>style.visibility</p:attrName>
                                        </p:attrNameLst>
                                      </p:cBhvr>
                                      <p:to>
                                        <p:strVal val="visible"/>
                                      </p:to>
                                    </p:set>
                                    <p:animEffect transition="in" filter="fade">
                                      <p:cBhvr>
                                        <p:cTn id="12" dur="100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20"/>
          <p:cNvSpPr/>
          <p:nvPr/>
        </p:nvSpPr>
        <p:spPr>
          <a:xfrm rot="320">
            <a:off x="-1901650" y="300"/>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5" name="Google Shape;195;p20"/>
          <p:cNvSpPr txBox="1">
            <a:spLocks noGrp="1"/>
          </p:cNvSpPr>
          <p:nvPr>
            <p:ph type="title"/>
          </p:nvPr>
        </p:nvSpPr>
        <p:spPr>
          <a:xfrm>
            <a:off x="211375" y="25"/>
            <a:ext cx="3331800" cy="857400"/>
          </a:xfrm>
          <a:prstGeom prst="rect">
            <a:avLst/>
          </a:prstGeom>
        </p:spPr>
        <p:txBody>
          <a:bodyPr spcFirstLastPara="1" wrap="square" lIns="91425" tIns="45700" rIns="91425" bIns="45700" anchor="ctr" anchorCtr="0">
            <a:normAutofit/>
          </a:bodyPr>
          <a:lstStyle/>
          <a:p>
            <a:pPr lvl="0" algn="l"/>
            <a:r>
              <a:rPr lang="sv-SE" sz="3200" dirty="0">
                <a:solidFill>
                  <a:schemeClr val="lt1"/>
                </a:solidFill>
                <a:latin typeface="Lexend"/>
                <a:ea typeface="Lexend"/>
                <a:cs typeface="Lexend"/>
                <a:sym typeface="Lexend"/>
              </a:rPr>
              <a:t>Focus timer</a:t>
            </a:r>
            <a:endParaRPr sz="3200" dirty="0">
              <a:solidFill>
                <a:schemeClr val="lt1"/>
              </a:solidFill>
              <a:latin typeface="Lexend"/>
              <a:ea typeface="Lexend"/>
              <a:cs typeface="Lexend"/>
              <a:sym typeface="Lexend"/>
            </a:endParaRPr>
          </a:p>
        </p:txBody>
      </p:sp>
      <p:sp>
        <p:nvSpPr>
          <p:cNvPr id="196" name="Google Shape;196;p20"/>
          <p:cNvSpPr txBox="1">
            <a:spLocks noGrp="1"/>
          </p:cNvSpPr>
          <p:nvPr>
            <p:ph type="body" idx="1"/>
          </p:nvPr>
        </p:nvSpPr>
        <p:spPr>
          <a:xfrm>
            <a:off x="457200" y="1246213"/>
            <a:ext cx="8229600" cy="2446500"/>
          </a:xfrm>
          <a:prstGeom prst="rect">
            <a:avLst/>
          </a:prstGeom>
        </p:spPr>
        <p:txBody>
          <a:bodyPr spcFirstLastPara="1" wrap="square" lIns="91425" tIns="45700" rIns="91425" bIns="45700" anchor="t" anchorCtr="0">
            <a:noAutofit/>
          </a:bodyPr>
          <a:lstStyle/>
          <a:p>
            <a:pPr lvl="0" indent="-355600">
              <a:lnSpc>
                <a:spcPct val="115000"/>
              </a:lnSpc>
              <a:buSzPts val="2000"/>
              <a:buFont typeface="Lexend Light"/>
              <a:buChar char="•"/>
            </a:pPr>
            <a:r>
              <a:rPr lang="en-US" sz="2000" dirty="0">
                <a:latin typeface="Lexend Light"/>
                <a:ea typeface="Lexend Light"/>
                <a:cs typeface="Lexend Light"/>
                <a:sym typeface="Lexend Light"/>
              </a:rPr>
              <a:t>Focus with timer 
Clear time limits 
Train independence 
Reduces stress</a:t>
            </a:r>
            <a:endParaRPr sz="2000" dirty="0">
              <a:latin typeface="Lexend Light"/>
              <a:ea typeface="Lexend Light"/>
              <a:cs typeface="Lexend Light"/>
              <a:sym typeface="Lexend Light"/>
            </a:endParaRPr>
          </a:p>
          <a:p>
            <a:pPr marL="0" lvl="0" indent="0" algn="l" rtl="0">
              <a:spcBef>
                <a:spcPts val="360"/>
              </a:spcBef>
              <a:spcAft>
                <a:spcPts val="0"/>
              </a:spcAft>
              <a:buNone/>
            </a:pPr>
            <a:endParaRPr sz="2000" dirty="0">
              <a:latin typeface="Lexend Light"/>
              <a:ea typeface="Lexend Light"/>
              <a:cs typeface="Lexend Light"/>
              <a:sym typeface="Lexend Light"/>
            </a:endParaRPr>
          </a:p>
          <a:p>
            <a:pPr marL="0" lvl="0" indent="0" algn="l" rtl="0">
              <a:spcBef>
                <a:spcPts val="360"/>
              </a:spcBef>
              <a:spcAft>
                <a:spcPts val="0"/>
              </a:spcAft>
              <a:buNone/>
            </a:pPr>
            <a:endParaRPr sz="2000" dirty="0">
              <a:latin typeface="Lexend Light"/>
              <a:ea typeface="Lexend Light"/>
              <a:cs typeface="Lexend Light"/>
              <a:sym typeface="Lexend Light"/>
            </a:endParaRPr>
          </a:p>
        </p:txBody>
      </p:sp>
      <p:pic>
        <p:nvPicPr>
          <p:cNvPr id="197" name="Google Shape;197;p20"/>
          <p:cNvPicPr preferRelativeResize="0"/>
          <p:nvPr/>
        </p:nvPicPr>
        <p:blipFill>
          <a:blip r:embed="rId3">
            <a:alphaModFix/>
          </a:blip>
          <a:stretch>
            <a:fillRect/>
          </a:stretch>
        </p:blipFill>
        <p:spPr>
          <a:xfrm>
            <a:off x="7096225" y="154200"/>
            <a:ext cx="1416000" cy="1416000"/>
          </a:xfrm>
          <a:prstGeom prst="rect">
            <a:avLst/>
          </a:prstGeom>
          <a:noFill/>
          <a:ln>
            <a:noFill/>
          </a:ln>
        </p:spPr>
      </p:pic>
      <p:sp>
        <p:nvSpPr>
          <p:cNvPr id="198" name="Google Shape;198;p20"/>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199" name="Google Shape;199;p20"/>
          <p:cNvGrpSpPr/>
          <p:nvPr/>
        </p:nvGrpSpPr>
        <p:grpSpPr>
          <a:xfrm>
            <a:off x="0" y="4650300"/>
            <a:ext cx="9144000" cy="493200"/>
            <a:chOff x="0" y="4650300"/>
            <a:chExt cx="9144000" cy="493200"/>
          </a:xfrm>
        </p:grpSpPr>
        <p:sp>
          <p:nvSpPr>
            <p:cNvPr id="200" name="Google Shape;200;p20"/>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01" name="Google Shape;201;p20" title="AVM_NY_logo_ vit Liggande.png"/>
            <p:cNvPicPr preferRelativeResize="0"/>
            <p:nvPr/>
          </p:nvPicPr>
          <p:blipFill>
            <a:blip r:embed="rId4">
              <a:alphaModFix/>
            </a:blip>
            <a:stretch>
              <a:fillRect/>
            </a:stretch>
          </p:blipFill>
          <p:spPr>
            <a:xfrm>
              <a:off x="7946750" y="4747000"/>
              <a:ext cx="1071427" cy="299775"/>
            </a:xfrm>
            <a:prstGeom prst="rect">
              <a:avLst/>
            </a:prstGeom>
            <a:noFill/>
            <a:ln>
              <a:noFill/>
            </a:ln>
          </p:spPr>
        </p:pic>
      </p:grpSp>
      <p:sp>
        <p:nvSpPr>
          <p:cNvPr id="202" name="Google Shape;202;p20"/>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fade">
                                      <p:cBhvr>
                                        <p:cTn id="7" dur="1000"/>
                                        <p:tgtEl>
                                          <p:spTgt spid="1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8" name="Google Shape;208;p21"/>
          <p:cNvSpPr txBox="1">
            <a:spLocks noGrp="1"/>
          </p:cNvSpPr>
          <p:nvPr>
            <p:ph type="title"/>
          </p:nvPr>
        </p:nvSpPr>
        <p:spPr>
          <a:xfrm>
            <a:off x="80850" y="-29397"/>
            <a:ext cx="8229600" cy="857400"/>
          </a:xfrm>
          <a:prstGeom prst="rect">
            <a:avLst/>
          </a:prstGeom>
        </p:spPr>
        <p:txBody>
          <a:bodyPr spcFirstLastPara="1" wrap="square" lIns="91425" tIns="45700" rIns="91425" bIns="45700" anchor="ctr" anchorCtr="0">
            <a:normAutofit/>
          </a:bodyPr>
          <a:lstStyle/>
          <a:p>
            <a:pPr lvl="0" algn="l"/>
            <a:r>
              <a:rPr lang="sv-SE" sz="2800" dirty="0">
                <a:solidFill>
                  <a:schemeClr val="lt1"/>
                </a:solidFill>
                <a:latin typeface="Lexend Light"/>
                <a:ea typeface="Lexend Light"/>
                <a:cs typeface="Lexend Light"/>
                <a:sym typeface="Lexend Light"/>
              </a:rPr>
              <a:t>Timer - </a:t>
            </a:r>
            <a:r>
              <a:rPr lang="sv-SE" sz="2800" dirty="0" err="1">
                <a:solidFill>
                  <a:schemeClr val="lt1"/>
                </a:solidFill>
                <a:latin typeface="Lexend Light"/>
                <a:ea typeface="Lexend Light"/>
                <a:cs typeface="Lexend Light"/>
                <a:sym typeface="Lexend Light"/>
              </a:rPr>
              <a:t>Pomodoro</a:t>
            </a:r>
            <a:r>
              <a:rPr lang="sv-SE" sz="2800" dirty="0">
                <a:solidFill>
                  <a:schemeClr val="lt1"/>
                </a:solidFill>
                <a:latin typeface="Lexend Light"/>
                <a:ea typeface="Lexend Light"/>
                <a:cs typeface="Lexend Light"/>
                <a:sym typeface="Lexend Light"/>
              </a:rPr>
              <a:t> - </a:t>
            </a:r>
            <a:r>
              <a:rPr lang="sv-SE" sz="2800" dirty="0" err="1">
                <a:solidFill>
                  <a:schemeClr val="lt1"/>
                </a:solidFill>
                <a:latin typeface="Lexend Light"/>
                <a:ea typeface="Lexend Light"/>
                <a:cs typeface="Lexend Light"/>
                <a:sym typeface="Lexend Light"/>
              </a:rPr>
              <a:t>Technique</a:t>
            </a:r>
            <a:endParaRPr sz="2800" dirty="0">
              <a:solidFill>
                <a:schemeClr val="lt1"/>
              </a:solidFill>
              <a:latin typeface="Lexend Light"/>
              <a:ea typeface="Lexend Light"/>
              <a:cs typeface="Lexend Light"/>
              <a:sym typeface="Lexend Light"/>
            </a:endParaRPr>
          </a:p>
        </p:txBody>
      </p:sp>
      <p:sp>
        <p:nvSpPr>
          <p:cNvPr id="209" name="Google Shape;209;p21"/>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10" name="Google Shape;210;p21"/>
          <p:cNvGrpSpPr/>
          <p:nvPr/>
        </p:nvGrpSpPr>
        <p:grpSpPr>
          <a:xfrm>
            <a:off x="0" y="4650300"/>
            <a:ext cx="9144000" cy="493200"/>
            <a:chOff x="0" y="4650300"/>
            <a:chExt cx="9144000" cy="493200"/>
          </a:xfrm>
        </p:grpSpPr>
        <p:sp>
          <p:nvSpPr>
            <p:cNvPr id="211" name="Google Shape;211;p21"/>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pic>
          <p:nvPicPr>
            <p:cNvPr id="212" name="Google Shape;212;p21" title="AVM_NY_logo_ vit Liggande.png"/>
            <p:cNvPicPr preferRelativeResize="0"/>
            <p:nvPr/>
          </p:nvPicPr>
          <p:blipFill>
            <a:blip r:embed="rId3">
              <a:alphaModFix/>
            </a:blip>
            <a:stretch>
              <a:fillRect/>
            </a:stretch>
          </p:blipFill>
          <p:spPr>
            <a:xfrm>
              <a:off x="7946750" y="4747000"/>
              <a:ext cx="1071427" cy="299775"/>
            </a:xfrm>
            <a:prstGeom prst="rect">
              <a:avLst/>
            </a:prstGeom>
            <a:noFill/>
            <a:ln>
              <a:noFill/>
            </a:ln>
          </p:spPr>
        </p:pic>
      </p:grpSp>
      <p:sp>
        <p:nvSpPr>
          <p:cNvPr id="213" name="Google Shape;213;p21"/>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pic>
        <p:nvPicPr>
          <p:cNvPr id="214" name="Google Shape;214;p21" descr="Känner du ibland att fastän du har suttit och pluggat i timmar så har du knappt fått något gjort? Pomodoro är en metod som går ut på att plugga fokuserat och ta korta pauser. Testa pomodorometoden och se om ditt pluggande blir mer effektivt! &#10;&#10;ORKA PLUGGA är en satsning om studieteknik från UR. Här hittar du tips på strategier och metoder som hjälper dig att träna minnet, förenkla läsningen, felsöka i matten och förstå betygskriterierna. Här hittar du också tips på olika pluggvanor som gör det lättare att komma igång och planera tiden när du ska plugga.&#10;&#10;Många av tipsen går att använda i flera ämnen, både i och utanför skolan, så testa dig fram och se vilka du gillar bäst. Och kom ihåg – det handlar inte om talang, utan om att hitta bra strategier som passar just dig!&#10;&#10;https://www.instagram.com/orkaplugga/&#10;&#10;https://www.tiktok.com/@orkaplugga_official?is_from_webapp=1&amp;sender_device=pc" title="Pomodorometoden | Jobba med tiden">
            <a:hlinkClick r:id="rId4"/>
          </p:cNvPr>
          <p:cNvPicPr preferRelativeResize="0"/>
          <p:nvPr/>
        </p:nvPicPr>
        <p:blipFill>
          <a:blip r:embed="rId5">
            <a:alphaModFix/>
          </a:blip>
          <a:stretch>
            <a:fillRect/>
          </a:stretch>
        </p:blipFill>
        <p:spPr>
          <a:xfrm>
            <a:off x="1349550" y="828000"/>
            <a:ext cx="6444900" cy="3625258"/>
          </a:xfrm>
          <a:prstGeom prst="rect">
            <a:avLst/>
          </a:prstGeom>
          <a:noFill/>
          <a:ln>
            <a:noFill/>
          </a:ln>
        </p:spPr>
      </p:pic>
      <p:sp>
        <p:nvSpPr>
          <p:cNvPr id="215" name="Google Shape;215;p21"/>
          <p:cNvSpPr txBox="1"/>
          <p:nvPr/>
        </p:nvSpPr>
        <p:spPr>
          <a:xfrm>
            <a:off x="-15000" y="4242700"/>
            <a:ext cx="51885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100">
                <a:solidFill>
                  <a:schemeClr val="dk1"/>
                </a:solidFill>
                <a:latin typeface="Lexend"/>
                <a:ea typeface="Lexend"/>
                <a:cs typeface="Lexend"/>
                <a:sym typeface="Lexend"/>
              </a:rPr>
              <a:t>Film: 2 min 35 sek</a:t>
            </a:r>
            <a:endParaRPr sz="1100">
              <a:solidFill>
                <a:schemeClr val="dk1"/>
              </a:solidFill>
              <a:latin typeface="Lexend"/>
              <a:ea typeface="Lexend"/>
              <a:cs typeface="Lexend"/>
              <a:sym typeface="Lexend"/>
            </a:endParaRPr>
          </a:p>
        </p:txBody>
      </p:sp>
      <p:sp>
        <p:nvSpPr>
          <p:cNvPr id="2" name="Google Shape;207;p21">
            <a:extLst>
              <a:ext uri="{FF2B5EF4-FFF2-40B4-BE49-F238E27FC236}">
                <a16:creationId xmlns:a16="http://schemas.microsoft.com/office/drawing/2014/main" id="{EB3565D5-38B0-A101-231C-5FF9C4207056}"/>
              </a:ext>
            </a:extLst>
          </p:cNvPr>
          <p:cNvSpPr/>
          <p:nvPr/>
        </p:nvSpPr>
        <p:spPr>
          <a:xfrm rot="320">
            <a:off x="390642" y="300"/>
            <a:ext cx="6444900" cy="798000"/>
          </a:xfrm>
          <a:prstGeom prst="round2DiagRect">
            <a:avLst>
              <a:gd name="adj1" fmla="val 49117"/>
              <a:gd name="adj2" fmla="val 0"/>
            </a:avLst>
          </a:prstGeom>
          <a:solidFill>
            <a:srgbClr val="4A4E9B"/>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3" name="Google Shape;208;p21">
            <a:extLst>
              <a:ext uri="{FF2B5EF4-FFF2-40B4-BE49-F238E27FC236}">
                <a16:creationId xmlns:a16="http://schemas.microsoft.com/office/drawing/2014/main" id="{FD8BD5A3-D130-6DF3-196D-AE4A675BED5B}"/>
              </a:ext>
            </a:extLst>
          </p:cNvPr>
          <p:cNvSpPr txBox="1">
            <a:spLocks/>
          </p:cNvSpPr>
          <p:nvPr/>
        </p:nvSpPr>
        <p:spPr>
          <a:xfrm>
            <a:off x="1054517" y="-29397"/>
            <a:ext cx="8229600" cy="857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l"/>
            <a:r>
              <a:rPr lang="sv-SE" sz="2800">
                <a:solidFill>
                  <a:schemeClr val="lt1"/>
                </a:solidFill>
                <a:latin typeface="Lexend Light"/>
                <a:ea typeface="Lexend Light"/>
                <a:cs typeface="Lexend Light"/>
                <a:sym typeface="Lexend Light"/>
              </a:rPr>
              <a:t>Timer - Pomodoro - Technique</a:t>
            </a:r>
            <a:endParaRPr lang="sv-SE" sz="2800" dirty="0">
              <a:solidFill>
                <a:schemeClr val="lt1"/>
              </a:solidFill>
              <a:latin typeface="Lexend Light"/>
              <a:ea typeface="Lexend Light"/>
              <a:cs typeface="Lexend Light"/>
              <a:sym typeface="Lexend 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grpSp>
        <p:nvGrpSpPr>
          <p:cNvPr id="220" name="Google Shape;220;p22"/>
          <p:cNvGrpSpPr/>
          <p:nvPr/>
        </p:nvGrpSpPr>
        <p:grpSpPr>
          <a:xfrm>
            <a:off x="3246663" y="1127813"/>
            <a:ext cx="2188800" cy="3013712"/>
            <a:chOff x="3246663" y="1127813"/>
            <a:chExt cx="2188800" cy="3013712"/>
          </a:xfrm>
        </p:grpSpPr>
        <p:pic>
          <p:nvPicPr>
            <p:cNvPr id="221" name="Google Shape;221;p22"/>
            <p:cNvPicPr preferRelativeResize="0"/>
            <p:nvPr/>
          </p:nvPicPr>
          <p:blipFill>
            <a:blip r:embed="rId3">
              <a:alphaModFix/>
            </a:blip>
            <a:stretch>
              <a:fillRect/>
            </a:stretch>
          </p:blipFill>
          <p:spPr>
            <a:xfrm>
              <a:off x="3246663" y="1127813"/>
              <a:ext cx="2035200" cy="2262000"/>
            </a:xfrm>
            <a:prstGeom prst="roundRect">
              <a:avLst>
                <a:gd name="adj" fmla="val 16667"/>
              </a:avLst>
            </a:prstGeom>
            <a:noFill/>
            <a:ln>
              <a:noFill/>
            </a:ln>
            <a:effectLst>
              <a:outerShdw blurRad="57150" dist="19050" dir="5400000" algn="bl" rotWithShape="0">
                <a:srgbClr val="000000">
                  <a:alpha val="50000"/>
                </a:srgbClr>
              </a:outerShdw>
            </a:effectLst>
          </p:spPr>
        </p:pic>
        <p:sp>
          <p:nvSpPr>
            <p:cNvPr id="222" name="Google Shape;222;p22"/>
            <p:cNvSpPr txBox="1"/>
            <p:nvPr/>
          </p:nvSpPr>
          <p:spPr>
            <a:xfrm>
              <a:off x="3246663" y="3433525"/>
              <a:ext cx="2188800" cy="708000"/>
            </a:xfrm>
            <a:prstGeom prst="rect">
              <a:avLst/>
            </a:prstGeom>
            <a:noFill/>
            <a:ln>
              <a:noFill/>
            </a:ln>
          </p:spPr>
          <p:txBody>
            <a:bodyPr spcFirstLastPara="1" wrap="square" lIns="91425" tIns="91425" rIns="91425" bIns="91425" anchor="t" anchorCtr="0">
              <a:spAutoFit/>
            </a:bodyPr>
            <a:lstStyle/>
            <a:p>
              <a:pPr lvl="0"/>
              <a:r>
                <a:rPr lang="en-US" sz="1200" dirty="0">
                  <a:solidFill>
                    <a:schemeClr val="dk1"/>
                  </a:solidFill>
                </a:rPr>
                <a:t>Digital timer on the web</a:t>
              </a:r>
              <a:r>
                <a:rPr lang="sv-SE" sz="1200" dirty="0">
                  <a:solidFill>
                    <a:schemeClr val="dk1"/>
                  </a:solidFill>
                </a:rPr>
                <a:t>- </a:t>
              </a:r>
              <a:r>
                <a:rPr lang="sv-SE" sz="1200" u="sng" dirty="0">
                  <a:solidFill>
                    <a:schemeClr val="hlink"/>
                  </a:solidFill>
                  <a:latin typeface="Lexend"/>
                  <a:ea typeface="Lexend"/>
                  <a:cs typeface="Lexend"/>
                  <a:sym typeface="Lexend"/>
                  <a:hlinkClick r:id="rId4"/>
                </a:rPr>
                <a:t>https://pomofocus.io/</a:t>
              </a:r>
              <a:r>
                <a:rPr lang="sv-SE" sz="1200" dirty="0">
                  <a:solidFill>
                    <a:schemeClr val="dk1"/>
                  </a:solidFill>
                  <a:latin typeface="Calibri"/>
                  <a:ea typeface="Calibri"/>
                  <a:cs typeface="Calibri"/>
                  <a:sym typeface="Calibri"/>
                </a:rPr>
                <a:t> </a:t>
              </a:r>
              <a:endParaRPr sz="1200" dirty="0">
                <a:solidFill>
                  <a:schemeClr val="dk2"/>
                </a:solidFill>
              </a:endParaRPr>
            </a:p>
            <a:p>
              <a:pPr marL="0" lvl="0" indent="0" algn="l" rtl="0">
                <a:spcBef>
                  <a:spcPts val="0"/>
                </a:spcBef>
                <a:spcAft>
                  <a:spcPts val="0"/>
                </a:spcAft>
                <a:buNone/>
              </a:pPr>
              <a:endParaRPr sz="1000" dirty="0">
                <a:solidFill>
                  <a:schemeClr val="dk2"/>
                </a:solidFill>
              </a:endParaRPr>
            </a:p>
          </p:txBody>
        </p:sp>
      </p:grpSp>
      <p:grpSp>
        <p:nvGrpSpPr>
          <p:cNvPr id="223" name="Google Shape;223;p22"/>
          <p:cNvGrpSpPr/>
          <p:nvPr/>
        </p:nvGrpSpPr>
        <p:grpSpPr>
          <a:xfrm>
            <a:off x="6167475" y="1127825"/>
            <a:ext cx="1989000" cy="2894225"/>
            <a:chOff x="6167475" y="1127825"/>
            <a:chExt cx="1989000" cy="2894225"/>
          </a:xfrm>
        </p:grpSpPr>
        <p:pic>
          <p:nvPicPr>
            <p:cNvPr id="224" name="Google Shape;224;p22"/>
            <p:cNvPicPr preferRelativeResize="0"/>
            <p:nvPr/>
          </p:nvPicPr>
          <p:blipFill>
            <a:blip r:embed="rId5">
              <a:alphaModFix/>
            </a:blip>
            <a:stretch>
              <a:fillRect/>
            </a:stretch>
          </p:blipFill>
          <p:spPr>
            <a:xfrm>
              <a:off x="6167475" y="1127825"/>
              <a:ext cx="1989000" cy="2304600"/>
            </a:xfrm>
            <a:prstGeom prst="roundRect">
              <a:avLst>
                <a:gd name="adj" fmla="val 16667"/>
              </a:avLst>
            </a:prstGeom>
            <a:noFill/>
            <a:ln>
              <a:noFill/>
            </a:ln>
            <a:effectLst>
              <a:outerShdw blurRad="57150" dist="19050" dir="5400000" algn="bl" rotWithShape="0">
                <a:srgbClr val="000000">
                  <a:alpha val="50000"/>
                </a:srgbClr>
              </a:outerShdw>
            </a:effectLst>
          </p:spPr>
        </p:pic>
        <p:sp>
          <p:nvSpPr>
            <p:cNvPr id="225" name="Google Shape;225;p22"/>
            <p:cNvSpPr txBox="1"/>
            <p:nvPr/>
          </p:nvSpPr>
          <p:spPr>
            <a:xfrm>
              <a:off x="6214263" y="3418450"/>
              <a:ext cx="1942200" cy="603600"/>
            </a:xfrm>
            <a:prstGeom prst="rect">
              <a:avLst/>
            </a:prstGeom>
            <a:noFill/>
            <a:ln>
              <a:noFill/>
            </a:ln>
          </p:spPr>
          <p:txBody>
            <a:bodyPr spcFirstLastPara="1" wrap="square" lIns="91425" tIns="91425" rIns="91425" bIns="91425" anchor="t" anchorCtr="0">
              <a:noAutofit/>
            </a:bodyPr>
            <a:lstStyle/>
            <a:p>
              <a:pPr lvl="0"/>
              <a:r>
                <a:rPr lang="en-US" sz="1200" dirty="0">
                  <a:solidFill>
                    <a:schemeClr val="dk1"/>
                  </a:solidFill>
                  <a:latin typeface="Lexend Light"/>
                  <a:ea typeface="Lexend Light"/>
                  <a:cs typeface="Lexend Light"/>
                  <a:sym typeface="Lexend Light"/>
                </a:rPr>
                <a:t>Time timer app - for both </a:t>
              </a:r>
              <a:r>
                <a:rPr lang="en-US" sz="1200" dirty="0" err="1">
                  <a:solidFill>
                    <a:schemeClr val="dk1"/>
                  </a:solidFill>
                  <a:latin typeface="Lexend Light"/>
                  <a:ea typeface="Lexend Light"/>
                  <a:cs typeface="Lexend Light"/>
                  <a:sym typeface="Lexend Light"/>
                </a:rPr>
                <a:t>ios</a:t>
              </a:r>
              <a:r>
                <a:rPr lang="en-US" sz="1200" dirty="0">
                  <a:solidFill>
                    <a:schemeClr val="dk1"/>
                  </a:solidFill>
                  <a:latin typeface="Lexend Light"/>
                  <a:ea typeface="Lexend Light"/>
                  <a:cs typeface="Lexend Light"/>
                  <a:sym typeface="Lexend Light"/>
                </a:rPr>
                <a:t> and android</a:t>
              </a:r>
              <a:endParaRPr sz="1200" dirty="0">
                <a:solidFill>
                  <a:schemeClr val="dk1"/>
                </a:solidFill>
                <a:latin typeface="Lexend Light"/>
                <a:ea typeface="Lexend Light"/>
                <a:cs typeface="Lexend Light"/>
                <a:sym typeface="Lexend Light"/>
              </a:endParaRPr>
            </a:p>
          </p:txBody>
        </p:sp>
      </p:grpSp>
      <p:grpSp>
        <p:nvGrpSpPr>
          <p:cNvPr id="226" name="Google Shape;226;p22"/>
          <p:cNvGrpSpPr/>
          <p:nvPr/>
        </p:nvGrpSpPr>
        <p:grpSpPr>
          <a:xfrm>
            <a:off x="542300" y="1388863"/>
            <a:ext cx="2472388" cy="2633187"/>
            <a:chOff x="542300" y="1388863"/>
            <a:chExt cx="2472388" cy="2633187"/>
          </a:xfrm>
        </p:grpSpPr>
        <p:sp>
          <p:nvSpPr>
            <p:cNvPr id="227" name="Google Shape;227;p22"/>
            <p:cNvSpPr txBox="1"/>
            <p:nvPr/>
          </p:nvSpPr>
          <p:spPr>
            <a:xfrm>
              <a:off x="1025688" y="3498850"/>
              <a:ext cx="1989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sz="1200" dirty="0">
                  <a:solidFill>
                    <a:schemeClr val="dk1"/>
                  </a:solidFill>
                  <a:latin typeface="Lexend Light"/>
                  <a:ea typeface="Lexend Light"/>
                  <a:cs typeface="Lexend Light"/>
                  <a:sym typeface="Lexend Light"/>
                </a:rPr>
                <a:t>Timer - analog</a:t>
              </a:r>
              <a:endParaRPr sz="1200" dirty="0">
                <a:solidFill>
                  <a:schemeClr val="dk1"/>
                </a:solidFill>
                <a:latin typeface="Lexend Light"/>
                <a:ea typeface="Lexend Light"/>
                <a:cs typeface="Lexend Light"/>
                <a:sym typeface="Lexend Light"/>
              </a:endParaRPr>
            </a:p>
            <a:p>
              <a:pPr marL="0" lvl="0" indent="0" algn="l" rtl="0">
                <a:spcBef>
                  <a:spcPts val="0"/>
                </a:spcBef>
                <a:spcAft>
                  <a:spcPts val="0"/>
                </a:spcAft>
                <a:buNone/>
              </a:pPr>
              <a:endParaRPr sz="1000" dirty="0">
                <a:solidFill>
                  <a:schemeClr val="dk2"/>
                </a:solidFill>
              </a:endParaRPr>
            </a:p>
          </p:txBody>
        </p:sp>
        <p:pic>
          <p:nvPicPr>
            <p:cNvPr id="228" name="Google Shape;228;p22"/>
            <p:cNvPicPr preferRelativeResize="0"/>
            <p:nvPr/>
          </p:nvPicPr>
          <p:blipFill>
            <a:blip r:embed="rId6">
              <a:alphaModFix/>
            </a:blip>
            <a:stretch>
              <a:fillRect/>
            </a:stretch>
          </p:blipFill>
          <p:spPr>
            <a:xfrm>
              <a:off x="542300" y="1388863"/>
              <a:ext cx="2281700" cy="1782526"/>
            </a:xfrm>
            <a:prstGeom prst="rect">
              <a:avLst/>
            </a:prstGeom>
            <a:noFill/>
            <a:ln>
              <a:noFill/>
            </a:ln>
          </p:spPr>
        </p:pic>
      </p:grpSp>
      <p:sp>
        <p:nvSpPr>
          <p:cNvPr id="229" name="Google Shape;229;p22"/>
          <p:cNvSpPr/>
          <p:nvPr/>
        </p:nvSpPr>
        <p:spPr>
          <a:xfrm rot="408">
            <a:off x="295449" y="34152"/>
            <a:ext cx="5057100" cy="765900"/>
          </a:xfrm>
          <a:prstGeom prst="round2DiagRect">
            <a:avLst>
              <a:gd name="adj1" fmla="val 49117"/>
              <a:gd name="adj2" fmla="val 0"/>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Calibri"/>
              <a:ea typeface="Calibri"/>
              <a:cs typeface="Calibri"/>
              <a:sym typeface="Calibri"/>
            </a:endParaRPr>
          </a:p>
        </p:txBody>
      </p:sp>
      <p:sp>
        <p:nvSpPr>
          <p:cNvPr id="230" name="Google Shape;230;p22"/>
          <p:cNvSpPr txBox="1">
            <a:spLocks noGrp="1"/>
          </p:cNvSpPr>
          <p:nvPr>
            <p:ph type="title"/>
          </p:nvPr>
        </p:nvSpPr>
        <p:spPr>
          <a:xfrm>
            <a:off x="623400" y="90050"/>
            <a:ext cx="21195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sv-SE" sz="3200">
                <a:solidFill>
                  <a:schemeClr val="lt1"/>
                </a:solidFill>
                <a:latin typeface="Lexend Light"/>
                <a:ea typeface="Lexend Light"/>
                <a:cs typeface="Lexend Light"/>
                <a:sym typeface="Lexend Light"/>
              </a:rPr>
              <a:t>Timers</a:t>
            </a:r>
            <a:endParaRPr sz="3200">
              <a:solidFill>
                <a:schemeClr val="lt1"/>
              </a:solidFill>
              <a:latin typeface="Lexend Light"/>
              <a:ea typeface="Lexend Light"/>
              <a:cs typeface="Lexend Light"/>
              <a:sym typeface="Lexend Light"/>
            </a:endParaRPr>
          </a:p>
        </p:txBody>
      </p:sp>
      <p:sp>
        <p:nvSpPr>
          <p:cNvPr id="231" name="Google Shape;231;p22"/>
          <p:cNvSpPr txBox="1"/>
          <p:nvPr/>
        </p:nvSpPr>
        <p:spPr>
          <a:xfrm>
            <a:off x="7611300" y="4650600"/>
            <a:ext cx="1532700" cy="492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sv-SE" sz="2000">
                <a:solidFill>
                  <a:schemeClr val="lt1"/>
                </a:solidFill>
                <a:latin typeface="Lexend Light"/>
                <a:ea typeface="Lexend Light"/>
                <a:cs typeface="Lexend Light"/>
                <a:sym typeface="Lexend Light"/>
              </a:rPr>
              <a:t>Fokus </a:t>
            </a:r>
            <a:endParaRPr sz="200"/>
          </a:p>
        </p:txBody>
      </p:sp>
      <p:grpSp>
        <p:nvGrpSpPr>
          <p:cNvPr id="232" name="Google Shape;232;p22"/>
          <p:cNvGrpSpPr/>
          <p:nvPr/>
        </p:nvGrpSpPr>
        <p:grpSpPr>
          <a:xfrm>
            <a:off x="0" y="4650300"/>
            <a:ext cx="9144000" cy="493200"/>
            <a:chOff x="0" y="4650300"/>
            <a:chExt cx="9144000" cy="493200"/>
          </a:xfrm>
        </p:grpSpPr>
        <p:sp>
          <p:nvSpPr>
            <p:cNvPr id="233" name="Google Shape;233;p22"/>
            <p:cNvSpPr/>
            <p:nvPr/>
          </p:nvSpPr>
          <p:spPr>
            <a:xfrm>
              <a:off x="0" y="4650300"/>
              <a:ext cx="9144000" cy="493200"/>
            </a:xfrm>
            <a:prstGeom prst="rect">
              <a:avLst/>
            </a:prstGeom>
            <a:solidFill>
              <a:srgbClr val="4A4E9B"/>
            </a:solidFill>
            <a:ln w="9525" cap="flat" cmpd="sng">
              <a:solidFill>
                <a:srgbClr val="4A4E9B"/>
              </a:solidFill>
              <a:prstDash val="solid"/>
              <a:round/>
              <a:headEnd type="none" w="sm" len="sm"/>
              <a:tailEnd type="none" w="sm" len="sm"/>
            </a:ln>
          </p:spPr>
          <p:txBody>
            <a:bodyPr spcFirstLastPara="1" wrap="square" lIns="91425" tIns="91425" rIns="91425" bIns="91425" anchor="ctr" anchorCtr="0">
              <a:noAutofit/>
            </a:bodyPr>
            <a:lstStyle/>
            <a:p>
              <a:pPr lvl="0" algn="ctr"/>
              <a:r>
                <a:rPr lang="sv-SE" dirty="0">
                  <a:solidFill>
                    <a:schemeClr val="bg1"/>
                  </a:solidFill>
                  <a:latin typeface="Calibri"/>
                  <a:ea typeface="Calibri"/>
                  <a:cs typeface="Calibri"/>
                  <a:sym typeface="Calibri"/>
                </a:rPr>
                <a:t>Manual </a:t>
              </a:r>
              <a:r>
                <a:rPr lang="sv-SE" dirty="0" err="1">
                  <a:solidFill>
                    <a:schemeClr val="bg1"/>
                  </a:solidFill>
                  <a:latin typeface="Calibri"/>
                  <a:ea typeface="Calibri"/>
                  <a:cs typeface="Calibri"/>
                  <a:sym typeface="Calibri"/>
                </a:rPr>
                <a:t>for</a:t>
              </a:r>
              <a:r>
                <a:rPr lang="sv-SE" dirty="0" err="1">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webbsidan</a:t>
              </a:r>
              <a:r>
                <a:rPr lang="sv-SE" dirty="0">
                  <a:solidFill>
                    <a:schemeClr val="bg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 Pomofocus.io</a:t>
              </a:r>
              <a:endParaRPr dirty="0">
                <a:solidFill>
                  <a:schemeClr val="bg1"/>
                </a:solidFill>
                <a:latin typeface="Calibri"/>
                <a:ea typeface="Calibri"/>
                <a:cs typeface="Calibri"/>
                <a:sym typeface="Calibri"/>
              </a:endParaRPr>
            </a:p>
          </p:txBody>
        </p:sp>
        <p:pic>
          <p:nvPicPr>
            <p:cNvPr id="234" name="Google Shape;234;p22" title="AVM_NY_logo_ vit Liggande.png"/>
            <p:cNvPicPr preferRelativeResize="0"/>
            <p:nvPr/>
          </p:nvPicPr>
          <p:blipFill>
            <a:blip r:embed="rId8">
              <a:alphaModFix/>
            </a:blip>
            <a:stretch>
              <a:fillRect/>
            </a:stretch>
          </p:blipFill>
          <p:spPr>
            <a:xfrm>
              <a:off x="7946750" y="4747000"/>
              <a:ext cx="1071427" cy="299775"/>
            </a:xfrm>
            <a:prstGeom prst="rect">
              <a:avLst/>
            </a:prstGeom>
            <a:noFill/>
            <a:ln>
              <a:noFill/>
            </a:ln>
          </p:spPr>
        </p:pic>
      </p:grpSp>
      <p:sp>
        <p:nvSpPr>
          <p:cNvPr id="235" name="Google Shape;235;p22"/>
          <p:cNvSpPr txBox="1"/>
          <p:nvPr/>
        </p:nvSpPr>
        <p:spPr>
          <a:xfrm>
            <a:off x="0" y="4650300"/>
            <a:ext cx="1532700" cy="492600"/>
          </a:xfrm>
          <a:prstGeom prst="rect">
            <a:avLst/>
          </a:prstGeom>
          <a:noFill/>
          <a:ln>
            <a:noFill/>
          </a:ln>
        </p:spPr>
        <p:txBody>
          <a:bodyPr spcFirstLastPara="1" wrap="square" lIns="91425" tIns="91425" rIns="91425" bIns="91425" anchor="t" anchorCtr="0">
            <a:spAutoFit/>
          </a:bodyPr>
          <a:lstStyle/>
          <a:p>
            <a:pPr lvl="0"/>
            <a:r>
              <a:rPr lang="sv-SE" sz="2000" dirty="0">
                <a:solidFill>
                  <a:schemeClr val="lt1"/>
                </a:solidFill>
                <a:latin typeface="Lexend Light"/>
                <a:ea typeface="Lexend Light"/>
                <a:cs typeface="Lexend Light"/>
                <a:sym typeface="Lexend Light"/>
              </a:rPr>
              <a:t>Focus </a:t>
            </a:r>
            <a:endParaRPr sz="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3"/>
                                        </p:tgtEl>
                                        <p:attrNameLst>
                                          <p:attrName>style.visibility</p:attrName>
                                        </p:attrNameLst>
                                      </p:cBhvr>
                                      <p:to>
                                        <p:strVal val="visible"/>
                                      </p:to>
                                    </p:set>
                                    <p:anim calcmode="lin" valueType="num">
                                      <p:cBhvr additive="base">
                                        <p:cTn id="7" dur="1000"/>
                                        <p:tgtEl>
                                          <p:spTgt spid="22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220"/>
                                        </p:tgtEl>
                                        <p:attrNameLst>
                                          <p:attrName>style.visibility</p:attrName>
                                        </p:attrNameLst>
                                      </p:cBhvr>
                                      <p:to>
                                        <p:strVal val="visible"/>
                                      </p:to>
                                    </p:set>
                                    <p:anim calcmode="lin" valueType="num">
                                      <p:cBhvr additive="base">
                                        <p:cTn id="11" dur="1000"/>
                                        <p:tgtEl>
                                          <p:spTgt spid="220"/>
                                        </p:tgtEl>
                                        <p:attrNameLst>
                                          <p:attrName>ppt_x</p:attrName>
                                        </p:attrNameLst>
                                      </p:cBhvr>
                                      <p:tavLst>
                                        <p:tav tm="0">
                                          <p:val>
                                            <p:strVal val="#ppt_x-1"/>
                                          </p:val>
                                        </p:tav>
                                        <p:tav tm="100000">
                                          <p:val>
                                            <p:strVal val="#ppt_x"/>
                                          </p:val>
                                        </p:tav>
                                      </p:tavLst>
                                    </p:anim>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226"/>
                                        </p:tgtEl>
                                        <p:attrNameLst>
                                          <p:attrName>style.visibility</p:attrName>
                                        </p:attrNameLst>
                                      </p:cBhvr>
                                      <p:to>
                                        <p:strVal val="visible"/>
                                      </p:to>
                                    </p:set>
                                    <p:anim calcmode="lin" valueType="num">
                                      <p:cBhvr additive="base">
                                        <p:cTn id="15" dur="1000"/>
                                        <p:tgtEl>
                                          <p:spTgt spid="22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1589</Words>
  <Application>Microsoft Office PowerPoint</Application>
  <PresentationFormat>Bildspel på skärmen (16:9)</PresentationFormat>
  <Paragraphs>255</Paragraphs>
  <Slides>37</Slides>
  <Notes>37</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37</vt:i4>
      </vt:variant>
    </vt:vector>
  </HeadingPairs>
  <TitlesOfParts>
    <vt:vector size="44" baseType="lpstr">
      <vt:lpstr>Roboto</vt:lpstr>
      <vt:lpstr>Arial</vt:lpstr>
      <vt:lpstr>Lexend Light</vt:lpstr>
      <vt:lpstr>Lexend Medium</vt:lpstr>
      <vt:lpstr>Calibri</vt:lpstr>
      <vt:lpstr>Lexend</vt:lpstr>
      <vt:lpstr>Office Theme</vt:lpstr>
      <vt:lpstr>Digital Study Techniques - Focus</vt:lpstr>
      <vt:lpstr>PowerPoint-presentation</vt:lpstr>
      <vt:lpstr>Questions</vt:lpstr>
      <vt:lpstr>Focus - Chromebook</vt:lpstr>
      <vt:lpstr>Fokus - PC (Windows 10)</vt:lpstr>
      <vt:lpstr>Focus - PC (Windows 11)</vt:lpstr>
      <vt:lpstr>Focus timer</vt:lpstr>
      <vt:lpstr>Timer - Pomodoro - Technique</vt:lpstr>
      <vt:lpstr>Timers</vt:lpstr>
      <vt:lpstr>More timers</vt:lpstr>
      <vt:lpstr>Questions</vt:lpstr>
      <vt:lpstr>Reading Mode and Screen Clearing</vt:lpstr>
      <vt:lpstr>Reading Mode and Screen Clearing</vt:lpstr>
      <vt:lpstr>Reading mode in Chrome browser</vt:lpstr>
      <vt:lpstr>Reading view extension in Chrome</vt:lpstr>
      <vt:lpstr>Reading mode in Microsoft Edge</vt:lpstr>
      <vt:lpstr>Time for a brain break</vt:lpstr>
      <vt:lpstr>Turn off notifications</vt:lpstr>
      <vt:lpstr>Turn off notifications</vt:lpstr>
      <vt:lpstr>Do Not Disturb - Chromebook</vt:lpstr>
      <vt:lpstr>Turn off notifications - PC (win 10)</vt:lpstr>
      <vt:lpstr>Turn off notifications - PC (win 11)</vt:lpstr>
      <vt:lpstr>Questions</vt:lpstr>
      <vt:lpstr>Multitasking</vt:lpstr>
      <vt:lpstr>Multitasking</vt:lpstr>
      <vt:lpstr>Increase your focus</vt:lpstr>
      <vt:lpstr>Questions</vt:lpstr>
      <vt:lpstr>Distractions</vt:lpstr>
      <vt:lpstr>Distractions in the environment</vt:lpstr>
      <vt:lpstr>Study efficiently</vt:lpstr>
      <vt:lpstr>Distraktioner</vt:lpstr>
      <vt:lpstr>Questions</vt:lpstr>
      <vt:lpstr>Questions</vt:lpstr>
      <vt:lpstr>Food, sleep and break</vt:lpstr>
      <vt:lpstr>Food, sleep and break</vt:lpstr>
      <vt:lpstr>Questions</vt:lpstr>
      <vt:lpstr>Escape 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studieteknik- Fokus</dc:title>
  <dc:creator>Peter Skov Pedersen</dc:creator>
  <cp:lastModifiedBy>Peter Skov Pedersen</cp:lastModifiedBy>
  <cp:revision>5</cp:revision>
  <dcterms:modified xsi:type="dcterms:W3CDTF">2026-04-28T14:37:30Z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9e35c1d-0544-4444-bb99-5d9e66b4d885_Enabled">
    <vt:lpwstr>true</vt:lpwstr>
  </property>
  <property fmtid="{D5CDD505-2E9C-101B-9397-08002B2CF9AE}" pid="3" name="MSIP_Label_a9e35c1d-0544-4444-bb99-5d9e66b4d885_SetDate">
    <vt:lpwstr>2026-04-27T14:10:00Z</vt:lpwstr>
  </property>
  <property fmtid="{D5CDD505-2E9C-101B-9397-08002B2CF9AE}" pid="4" name="MSIP_Label_a9e35c1d-0544-4444-bb99-5d9e66b4d885_Method">
    <vt:lpwstr>Standard</vt:lpwstr>
  </property>
  <property fmtid="{D5CDD505-2E9C-101B-9397-08002B2CF9AE}" pid="5" name="MSIP_Label_a9e35c1d-0544-4444-bb99-5d9e66b4d885_Name">
    <vt:lpwstr>a9e35c1d-0544-4444-bb99-5d9e66b4d885</vt:lpwstr>
  </property>
  <property fmtid="{D5CDD505-2E9C-101B-9397-08002B2CF9AE}" pid="6" name="MSIP_Label_a9e35c1d-0544-4444-bb99-5d9e66b4d885_SiteId">
    <vt:lpwstr>f4c06ba7-7fa7-490d-a30d-edbf07b388ca</vt:lpwstr>
  </property>
  <property fmtid="{D5CDD505-2E9C-101B-9397-08002B2CF9AE}" pid="7" name="MSIP_Label_a9e35c1d-0544-4444-bb99-5d9e66b4d885_ActionId">
    <vt:lpwstr>8bb1afc2-1ee8-465f-8be9-8e9eaa4884b2</vt:lpwstr>
  </property>
  <property fmtid="{D5CDD505-2E9C-101B-9397-08002B2CF9AE}" pid="8" name="MSIP_Label_a9e35c1d-0544-4444-bb99-5d9e66b4d885_ContentBits">
    <vt:lpwstr>0</vt:lpwstr>
  </property>
  <property fmtid="{D5CDD505-2E9C-101B-9397-08002B2CF9AE}" pid="9" name="MSIP_Label_a9e35c1d-0544-4444-bb99-5d9e66b4d885_Tag">
    <vt:lpwstr>10, 3, 0, 1</vt:lpwstr>
  </property>
</Properties>
</file>