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exend" panose="020B0604020202020204" charset="0"/>
      <p:regular r:id="rId27"/>
      <p:bold r:id="rId28"/>
    </p:embeddedFont>
    <p:embeddedFont>
      <p:font typeface="Lexend Light" panose="020B0604020202020204" charset="0"/>
      <p:regular r:id="rId29"/>
      <p:bold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71AA8-7363-4FD9-8695-A4870FBBDBAD}" v="117" dt="2026-04-28T14:23:16.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7d92dd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327d92dde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3d185e5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63d185e5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3d185e5e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3d185e5e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73048162e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73048162e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3048162e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73048162e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6292f1474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6292f1474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sz="1050">
                <a:solidFill>
                  <a:srgbClr val="131313"/>
                </a:solidFill>
                <a:latin typeface="Roboto"/>
                <a:ea typeface="Roboto"/>
                <a:cs typeface="Roboto"/>
                <a:sym typeface="Roboto"/>
              </a:rPr>
              <a:t>Det kan kännas överväldigande att sikta mot ett mål långt bort eller att plugga in tiotals glosor på en gång. Istället kan du dela upp skolarbetet och tänka dig vägen mot målet som en trappa. Det bästa sättet att ta sig uppför en trappa är att ta ett trappsteg i taget. Sätt därför delmål och ta dig mot målet steg för steg. Om du pluggar inför ett prov till exempel, ta några sidor i taget, till slut kan du hela kapitlet.</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73048162e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73048162e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73048162e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73048162e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3d185e5e2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3d185e5e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73048162e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73048162e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73048162e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73048162e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c4e76c62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c4e76c6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sz="1050">
                <a:solidFill>
                  <a:srgbClr val="131313"/>
                </a:solidFill>
                <a:latin typeface="Roboto"/>
                <a:ea typeface="Roboto"/>
                <a:cs typeface="Roboto"/>
                <a:sym typeface="Roboto"/>
              </a:rPr>
              <a:t>Med en god planering kan du få tid över till att göra andra saker som känns roligare!</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Här får du tips på hur du kan lägga upp din tid för att både hinna med roliga saker men också alla måsten.</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Du kan både använda dig av en fysisk kalender,  mobilen eller lappar. Testa att göra ett veckoschema där du får med både skola och fritid.</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bland kan det kännas svårt och tråkigt att planera och framför allt att hålla sig till planeringen.</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Om du har koll på allt som ska göras men ändå inte gör det. Försök att ta ett steg tillbaka och fundera över vad det är som gör att du inte sätter igång.</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73048162e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73048162e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73048162e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73048162e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73048162e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73048162e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ca0b323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ca0b323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73048162e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73048162e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c4e76c62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c4e76c62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73048162e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73048162e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3048162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73048162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ca0b3232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ca0b3232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292f1474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6292f1474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292f1474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292f1474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63d185e5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63d185e5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131313"/>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431800">
              <a:spcBef>
                <a:spcPts val="640"/>
              </a:spcBef>
              <a:spcAft>
                <a:spcPts val="0"/>
              </a:spcAft>
              <a:buSzPts val="3200"/>
              <a:buChar char="•"/>
              <a:defRPr/>
            </a:lvl1pPr>
            <a:lvl2pPr marL="914400" lvl="1" indent="-406400">
              <a:spcBef>
                <a:spcPts val="560"/>
              </a:spcBef>
              <a:spcAft>
                <a:spcPts val="0"/>
              </a:spcAft>
              <a:buSzPts val="2800"/>
              <a:buChar char="–"/>
              <a:defRPr/>
            </a:lvl2pPr>
            <a:lvl3pPr marL="1371600" lvl="2" indent="-381000">
              <a:spcBef>
                <a:spcPts val="480"/>
              </a:spcBef>
              <a:spcAft>
                <a:spcPts val="0"/>
              </a:spcAft>
              <a:buSzPts val="2400"/>
              <a:buChar char="•"/>
              <a:defRPr/>
            </a:lvl3pPr>
            <a:lvl4pPr marL="1828800" lvl="3" indent="-355600">
              <a:spcBef>
                <a:spcPts val="400"/>
              </a:spcBef>
              <a:spcAft>
                <a:spcPts val="0"/>
              </a:spcAft>
              <a:buSzPts val="2000"/>
              <a:buChar char="–"/>
              <a:defRPr/>
            </a:lvl4pPr>
            <a:lvl5pPr marL="2286000" lvl="4" indent="-355600">
              <a:spcBef>
                <a:spcPts val="400"/>
              </a:spcBef>
              <a:spcAft>
                <a:spcPts val="0"/>
              </a:spcAft>
              <a:buSzPts val="2000"/>
              <a:buChar char="»"/>
              <a:defRPr/>
            </a:lvl5pPr>
            <a:lvl6pPr marL="2743200" lvl="5" indent="-355600">
              <a:spcBef>
                <a:spcPts val="400"/>
              </a:spcBef>
              <a:spcAft>
                <a:spcPts val="0"/>
              </a:spcAft>
              <a:buSzPts val="2000"/>
              <a:buChar char="•"/>
              <a:defRPr/>
            </a:lvl6pPr>
            <a:lvl7pPr marL="3200400" lvl="6" indent="-355600">
              <a:spcBef>
                <a:spcPts val="400"/>
              </a:spcBef>
              <a:spcAft>
                <a:spcPts val="0"/>
              </a:spcAft>
              <a:buSzPts val="2000"/>
              <a:buChar char="•"/>
              <a:defRPr/>
            </a:lvl7pPr>
            <a:lvl8pPr marL="3657600" lvl="7" indent="-355600">
              <a:spcBef>
                <a:spcPts val="400"/>
              </a:spcBef>
              <a:spcAft>
                <a:spcPts val="0"/>
              </a:spcAft>
              <a:buSzPts val="2000"/>
              <a:buChar char="•"/>
              <a:defRPr/>
            </a:lvl8pPr>
            <a:lvl9pPr marL="4114800" lvl="8" indent="-35560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sp>
      <p:sp>
        <p:nvSpPr>
          <p:cNvPr id="64" name="Google Shape;64;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drive.google.com/file/d/1iA29DQ7x7KEI4TexTW9bfxMCbGjQFJWg/view?usp=sharing"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drive.google.com/file/d/1xos14OtWmN9mQmVx7Yg2QWzikaQV9fTN/view?usp=sharing"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http://www.youtube.com/watch?v=0X61yIsjM7w" TargetMode="External"/><Relationship Id="rId4" Type="http://schemas.openxmlformats.org/officeDocument/2006/relationships/hyperlink" Target="https://www.youtube.com/watch?v=0X61yIsjM7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drive.google.com/file/d/15yGmv7WVCvWo5u801oWEm9k1iwwbDJFW/view?usp=sharing" TargetMode="External"/><Relationship Id="rId4" Type="http://schemas.openxmlformats.org/officeDocument/2006/relationships/hyperlink" Target="https://drive.google.com/file/d/1xos14OtWmN9mQmVx7Yg2QWzikaQV9fTN/view?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youtube.com/watch?v=y2kXdSxEW64" TargetMode="External"/><Relationship Id="rId4" Type="http://schemas.openxmlformats.org/officeDocument/2006/relationships/hyperlink" Target="https://www.youtube.com/watch?v=y2kXdSxEW6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web.creaza.com/mindomo-first-mind-map-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studieteknik.kronoberg.se"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rive.google.com/file/d/1SREW1qy2l__KNzP1-Yi4JDUcO1XyzjE6/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p:nvPr/>
        </p:nvSpPr>
        <p:spPr>
          <a:xfrm rot="345">
            <a:off x="603150" y="346200"/>
            <a:ext cx="59796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9" name="Google Shape;89;p14"/>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lvl="0" algn="l">
              <a:buSzPts val="4400"/>
            </a:pPr>
            <a:r>
              <a:rPr lang="sv-SE" sz="2600" dirty="0">
                <a:solidFill>
                  <a:schemeClr val="lt1"/>
                </a:solidFill>
                <a:latin typeface="Lexend"/>
                <a:ea typeface="Lexend"/>
                <a:cs typeface="Lexend"/>
                <a:sym typeface="Lexend"/>
              </a:rPr>
              <a:t>Digital </a:t>
            </a:r>
            <a:r>
              <a:rPr lang="sv-SE" sz="2600" dirty="0" err="1">
                <a:solidFill>
                  <a:schemeClr val="lt1"/>
                </a:solidFill>
                <a:latin typeface="Lexend"/>
                <a:ea typeface="Lexend"/>
                <a:cs typeface="Lexend"/>
                <a:sym typeface="Lexend"/>
              </a:rPr>
              <a:t>study</a:t>
            </a:r>
            <a:r>
              <a:rPr lang="sv-SE" sz="2600" dirty="0">
                <a:solidFill>
                  <a:schemeClr val="lt1"/>
                </a:solidFill>
                <a:latin typeface="Lexend"/>
                <a:ea typeface="Lexend"/>
                <a:cs typeface="Lexend"/>
                <a:sym typeface="Lexend"/>
              </a:rPr>
              <a:t> </a:t>
            </a:r>
            <a:r>
              <a:rPr lang="sv-SE" sz="2600" dirty="0" err="1">
                <a:solidFill>
                  <a:schemeClr val="lt1"/>
                </a:solidFill>
                <a:latin typeface="Lexend"/>
                <a:ea typeface="Lexend"/>
                <a:cs typeface="Lexend"/>
                <a:sym typeface="Lexend"/>
              </a:rPr>
              <a:t>techniques</a:t>
            </a:r>
            <a:r>
              <a:rPr lang="sv-SE" sz="2600" dirty="0">
                <a:solidFill>
                  <a:schemeClr val="lt1"/>
                </a:solidFill>
                <a:latin typeface="Lexend"/>
                <a:ea typeface="Lexend"/>
                <a:cs typeface="Lexend"/>
                <a:sym typeface="Lexend"/>
              </a:rPr>
              <a:t> - Plan</a:t>
            </a:r>
            <a:endParaRPr sz="2500" dirty="0">
              <a:solidFill>
                <a:schemeClr val="lt1"/>
              </a:solidFill>
              <a:latin typeface="Lexend"/>
              <a:ea typeface="Lexend"/>
              <a:cs typeface="Lexend"/>
              <a:sym typeface="Lexend"/>
            </a:endParaRPr>
          </a:p>
        </p:txBody>
      </p:sp>
      <p:sp>
        <p:nvSpPr>
          <p:cNvPr id="90" name="Google Shape;90;p14"/>
          <p:cNvSpPr txBox="1">
            <a:spLocks noGrp="1"/>
          </p:cNvSpPr>
          <p:nvPr>
            <p:ph type="body" idx="1"/>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en-US" sz="1430" dirty="0">
                <a:latin typeface="Lexend Light"/>
                <a:ea typeface="Lexend Light"/>
                <a:cs typeface="Lexend Light"/>
                <a:sym typeface="Lexend Light"/>
              </a:rPr>
              <a:t>Better control with planning</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More done – without stress</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Not forgetting things</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Time for leisure and rest</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Take responsibility – an important life skill!</a:t>
            </a:r>
            <a:endParaRPr sz="1430" dirty="0">
              <a:latin typeface="Lexend Light"/>
              <a:ea typeface="Lexend Light"/>
              <a:cs typeface="Lexend Light"/>
              <a:sym typeface="Lexend Light"/>
            </a:endParaRPr>
          </a:p>
        </p:txBody>
      </p:sp>
      <p:sp>
        <p:nvSpPr>
          <p:cNvPr id="91" name="Google Shape;91;p1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92" name="Google Shape;92;p14"/>
          <p:cNvGrpSpPr/>
          <p:nvPr/>
        </p:nvGrpSpPr>
        <p:grpSpPr>
          <a:xfrm>
            <a:off x="0" y="4650300"/>
            <a:ext cx="9144000" cy="493200"/>
            <a:chOff x="0" y="4650300"/>
            <a:chExt cx="9144000" cy="493200"/>
          </a:xfrm>
        </p:grpSpPr>
        <p:sp>
          <p:nvSpPr>
            <p:cNvPr id="93" name="Google Shape;93;p14"/>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4" name="Google Shape;94;p1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95" name="Google Shape;95;p14"/>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lvl="0"/>
            <a:r>
              <a:rPr lang="sv-SE" sz="2000">
                <a:solidFill>
                  <a:schemeClr val="lt1"/>
                </a:solidFill>
                <a:latin typeface="Lexend Light"/>
                <a:ea typeface="Lexend Light"/>
                <a:cs typeface="Lexend Light"/>
                <a:sym typeface="Lexend Light"/>
              </a:rPr>
              <a:t>Planning</a:t>
            </a:r>
            <a:endParaRPr sz="200" dirty="0"/>
          </a:p>
        </p:txBody>
      </p:sp>
      <p:pic>
        <p:nvPicPr>
          <p:cNvPr id="96" name="Google Shape;96;p14"/>
          <p:cNvPicPr preferRelativeResize="0"/>
          <p:nvPr/>
        </p:nvPicPr>
        <p:blipFill>
          <a:blip r:embed="rId4">
            <a:alphaModFix/>
          </a:blip>
          <a:stretch>
            <a:fillRect/>
          </a:stretch>
        </p:blipFill>
        <p:spPr>
          <a:xfrm>
            <a:off x="6859675" y="1144500"/>
            <a:ext cx="1436600" cy="1436600"/>
          </a:xfrm>
          <a:prstGeom prst="rect">
            <a:avLst/>
          </a:prstGeom>
          <a:noFill/>
          <a:ln>
            <a:noFill/>
          </a:ln>
        </p:spPr>
      </p:pic>
      <p:pic>
        <p:nvPicPr>
          <p:cNvPr id="97" name="Google Shape;97;p14" title="checklist-green.png"/>
          <p:cNvPicPr preferRelativeResize="0"/>
          <p:nvPr/>
        </p:nvPicPr>
        <p:blipFill>
          <a:blip r:embed="rId5">
            <a:alphaModFix/>
          </a:blip>
          <a:stretch>
            <a:fillRect/>
          </a:stretch>
        </p:blipFill>
        <p:spPr>
          <a:xfrm rot="754952">
            <a:off x="7324200" y="1896900"/>
            <a:ext cx="1620800" cy="162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3"/>
          <p:cNvPicPr preferRelativeResize="0"/>
          <p:nvPr/>
        </p:nvPicPr>
        <p:blipFill rotWithShape="1">
          <a:blip r:embed="rId3">
            <a:alphaModFix/>
          </a:blip>
          <a:srcRect l="30738"/>
          <a:stretch/>
        </p:blipFill>
        <p:spPr>
          <a:xfrm>
            <a:off x="2209399" y="2371875"/>
            <a:ext cx="4404450" cy="1509325"/>
          </a:xfrm>
          <a:prstGeom prst="rect">
            <a:avLst/>
          </a:prstGeom>
          <a:noFill/>
          <a:ln>
            <a:noFill/>
          </a:ln>
        </p:spPr>
      </p:pic>
      <p:pic>
        <p:nvPicPr>
          <p:cNvPr id="225" name="Google Shape;225;p23"/>
          <p:cNvPicPr preferRelativeResize="0"/>
          <p:nvPr/>
        </p:nvPicPr>
        <p:blipFill>
          <a:blip r:embed="rId4">
            <a:alphaModFix/>
          </a:blip>
          <a:stretch>
            <a:fillRect/>
          </a:stretch>
        </p:blipFill>
        <p:spPr>
          <a:xfrm>
            <a:off x="1506200" y="1248075"/>
            <a:ext cx="5754697" cy="1003725"/>
          </a:xfrm>
          <a:prstGeom prst="rect">
            <a:avLst/>
          </a:prstGeom>
          <a:noFill/>
          <a:ln>
            <a:noFill/>
          </a:ln>
        </p:spPr>
      </p:pic>
      <p:sp>
        <p:nvSpPr>
          <p:cNvPr id="226" name="Google Shape;226;p2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27" name="Google Shape;227;p23"/>
          <p:cNvGrpSpPr/>
          <p:nvPr/>
        </p:nvGrpSpPr>
        <p:grpSpPr>
          <a:xfrm>
            <a:off x="0" y="4650300"/>
            <a:ext cx="9144000" cy="493200"/>
            <a:chOff x="0" y="4650300"/>
            <a:chExt cx="9144000" cy="493200"/>
          </a:xfrm>
        </p:grpSpPr>
        <p:sp>
          <p:nvSpPr>
            <p:cNvPr id="228" name="Google Shape;228;p23"/>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29" name="Google Shape;229;p23" title="AVM_NY_logo_ vit Liggande.png"/>
            <p:cNvPicPr preferRelativeResize="0"/>
            <p:nvPr/>
          </p:nvPicPr>
          <p:blipFill>
            <a:blip r:embed="rId5">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30" name="Google Shape;230;p23"/>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231" name="Google Shape;231;p23"/>
          <p:cNvSpPr/>
          <p:nvPr/>
        </p:nvSpPr>
        <p:spPr>
          <a:xfrm rot="351">
            <a:off x="433000" y="337775"/>
            <a:ext cx="58731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32" name="Google Shape;232;p23"/>
          <p:cNvSpPr txBox="1"/>
          <p:nvPr/>
        </p:nvSpPr>
        <p:spPr>
          <a:xfrm>
            <a:off x="433000" y="367375"/>
            <a:ext cx="5918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2800">
                <a:solidFill>
                  <a:schemeClr val="lt1"/>
                </a:solidFill>
                <a:latin typeface="Lexend Light"/>
                <a:ea typeface="Lexend Light"/>
                <a:cs typeface="Lexend Light"/>
                <a:sym typeface="Lexend Light"/>
              </a:rPr>
              <a:t>Checklista - Microsoft word online</a:t>
            </a:r>
            <a:endParaRPr sz="2800">
              <a:solidFill>
                <a:schemeClr val="lt1"/>
              </a:solidFill>
              <a:latin typeface="Lexend Light"/>
              <a:ea typeface="Lexend Light"/>
              <a:cs typeface="Lexend Light"/>
              <a:sym typeface="Lexend Light"/>
            </a:endParaRPr>
          </a:p>
        </p:txBody>
      </p:sp>
      <p:grpSp>
        <p:nvGrpSpPr>
          <p:cNvPr id="233" name="Google Shape;233;p23"/>
          <p:cNvGrpSpPr/>
          <p:nvPr/>
        </p:nvGrpSpPr>
        <p:grpSpPr>
          <a:xfrm>
            <a:off x="2783038" y="1147438"/>
            <a:ext cx="2757000" cy="1032038"/>
            <a:chOff x="-1031550" y="2350288"/>
            <a:chExt cx="2757000" cy="1032038"/>
          </a:xfrm>
        </p:grpSpPr>
        <p:sp>
          <p:nvSpPr>
            <p:cNvPr id="234" name="Google Shape;234;p23"/>
            <p:cNvSpPr/>
            <p:nvPr/>
          </p:nvSpPr>
          <p:spPr>
            <a:xfrm>
              <a:off x="-795150" y="2642225"/>
              <a:ext cx="2520600" cy="740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rgbClr val="FFFFFF"/>
                  </a:solidFill>
                  <a:latin typeface="Lexend Light"/>
                  <a:ea typeface="Lexend Light"/>
                  <a:cs typeface="Lexend Light"/>
                  <a:sym typeface="Lexend Light"/>
                </a:rPr>
                <a:t>In the Paragraph group, select the Checklist button</a:t>
              </a:r>
              <a:endParaRPr sz="1100" b="1" dirty="0">
                <a:solidFill>
                  <a:srgbClr val="FFFFFF"/>
                </a:solidFill>
                <a:latin typeface="Lexend"/>
                <a:ea typeface="Lexend"/>
                <a:cs typeface="Lexend"/>
                <a:sym typeface="Lexend"/>
              </a:endParaRPr>
            </a:p>
          </p:txBody>
        </p:sp>
        <p:sp>
          <p:nvSpPr>
            <p:cNvPr id="235" name="Google Shape;235;p23"/>
            <p:cNvSpPr/>
            <p:nvPr/>
          </p:nvSpPr>
          <p:spPr>
            <a:xfrm>
              <a:off x="-1031550" y="2350288"/>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1.</a:t>
              </a:r>
              <a:endParaRPr>
                <a:solidFill>
                  <a:srgbClr val="FFFFFF"/>
                </a:solidFill>
                <a:latin typeface="Lexend Light"/>
                <a:ea typeface="Lexend Light"/>
                <a:cs typeface="Lexend Light"/>
                <a:sym typeface="Lexend Light"/>
              </a:endParaRPr>
            </a:p>
          </p:txBody>
        </p:sp>
      </p:grpSp>
      <p:grpSp>
        <p:nvGrpSpPr>
          <p:cNvPr id="236" name="Google Shape;236;p23"/>
          <p:cNvGrpSpPr/>
          <p:nvPr/>
        </p:nvGrpSpPr>
        <p:grpSpPr>
          <a:xfrm>
            <a:off x="1319895" y="3051322"/>
            <a:ext cx="2187634" cy="1000164"/>
            <a:chOff x="-1056725" y="2435838"/>
            <a:chExt cx="2782188" cy="1271988"/>
          </a:xfrm>
        </p:grpSpPr>
        <p:sp>
          <p:nvSpPr>
            <p:cNvPr id="237" name="Google Shape;237;p23"/>
            <p:cNvSpPr/>
            <p:nvPr/>
          </p:nvSpPr>
          <p:spPr>
            <a:xfrm>
              <a:off x="-795137" y="2642225"/>
              <a:ext cx="2520600" cy="1065600"/>
            </a:xfrm>
            <a:prstGeom prst="rightArrowCallout">
              <a:avLst>
                <a:gd name="adj1" fmla="val 25000"/>
                <a:gd name="adj2" fmla="val 25000"/>
                <a:gd name="adj3" fmla="val 25000"/>
                <a:gd name="adj4" fmla="val 64977"/>
              </a:avLst>
            </a:prstGeom>
            <a:solidFill>
              <a:srgbClr val="E13288"/>
            </a:solidFill>
            <a:ln w="7500" cap="flat" cmpd="sng">
              <a:solidFill>
                <a:srgbClr val="000000"/>
              </a:solidFill>
              <a:prstDash val="solid"/>
              <a:round/>
              <a:headEnd type="none" w="sm" len="sm"/>
              <a:tailEnd type="none" w="sm" len="sm"/>
            </a:ln>
            <a:effectLst>
              <a:outerShdw blurRad="44935" dist="14978" dir="5400000" algn="bl" rotWithShape="0">
                <a:srgbClr val="000000">
                  <a:alpha val="50000"/>
                </a:srgbClr>
              </a:outerShdw>
            </a:effectLst>
          </p:spPr>
          <p:txBody>
            <a:bodyPr spcFirstLastPara="1" wrap="square" lIns="71875" tIns="71875" rIns="71875" bIns="71875" anchor="ctr" anchorCtr="0">
              <a:noAutofit/>
            </a:bodyPr>
            <a:lstStyle/>
            <a:p>
              <a:pPr lvl="0" algn="ctr"/>
              <a:r>
                <a:rPr lang="sv-SE" sz="1100" dirty="0" err="1">
                  <a:solidFill>
                    <a:srgbClr val="FFFFFF"/>
                  </a:solidFill>
                  <a:latin typeface="Lexend Light"/>
                  <a:ea typeface="Lexend Light"/>
                  <a:cs typeface="Lexend Light"/>
                  <a:sym typeface="Lexend Light"/>
                </a:rPr>
                <a:t>Write</a:t>
              </a:r>
              <a:r>
                <a:rPr lang="sv-SE" sz="1100" dirty="0">
                  <a:solidFill>
                    <a:srgbClr val="FFFFFF"/>
                  </a:solidFill>
                  <a:latin typeface="Lexend Light"/>
                  <a:ea typeface="Lexend Light"/>
                  <a:cs typeface="Lexend Light"/>
                  <a:sym typeface="Lexend Light"/>
                </a:rPr>
                <a:t> </a:t>
              </a:r>
              <a:r>
                <a:rPr lang="sv-SE" sz="1100" dirty="0" err="1">
                  <a:solidFill>
                    <a:srgbClr val="FFFFFF"/>
                  </a:solidFill>
                  <a:latin typeface="Lexend Light"/>
                  <a:ea typeface="Lexend Light"/>
                  <a:cs typeface="Lexend Light"/>
                  <a:sym typeface="Lexend Light"/>
                </a:rPr>
                <a:t>your</a:t>
              </a:r>
              <a:r>
                <a:rPr lang="sv-SE" sz="1100" dirty="0">
                  <a:solidFill>
                    <a:srgbClr val="FFFFFF"/>
                  </a:solidFill>
                  <a:latin typeface="Lexend Light"/>
                  <a:ea typeface="Lexend Light"/>
                  <a:cs typeface="Lexend Light"/>
                  <a:sym typeface="Lexend Light"/>
                </a:rPr>
                <a:t> </a:t>
              </a:r>
              <a:r>
                <a:rPr lang="sv-SE" sz="1100" dirty="0" err="1">
                  <a:solidFill>
                    <a:srgbClr val="FFFFFF"/>
                  </a:solidFill>
                  <a:latin typeface="Lexend Light"/>
                  <a:ea typeface="Lexend Light"/>
                  <a:cs typeface="Lexend Light"/>
                  <a:sym typeface="Lexend Light"/>
                </a:rPr>
                <a:t>checklist</a:t>
              </a:r>
              <a:r>
                <a:rPr lang="sv-SE" sz="1100" dirty="0">
                  <a:solidFill>
                    <a:srgbClr val="FFFFFF"/>
                  </a:solidFill>
                  <a:latin typeface="Lexend Light"/>
                  <a:ea typeface="Lexend Light"/>
                  <a:cs typeface="Lexend Light"/>
                  <a:sym typeface="Lexend Light"/>
                </a:rPr>
                <a:t>.</a:t>
              </a:r>
              <a:endParaRPr sz="1100" b="1" dirty="0">
                <a:solidFill>
                  <a:srgbClr val="FFFFFF"/>
                </a:solidFill>
                <a:latin typeface="Lexend"/>
                <a:ea typeface="Lexend"/>
                <a:cs typeface="Lexend"/>
                <a:sym typeface="Lexend"/>
              </a:endParaRPr>
            </a:p>
          </p:txBody>
        </p:sp>
        <p:sp>
          <p:nvSpPr>
            <p:cNvPr id="238" name="Google Shape;238;p23"/>
            <p:cNvSpPr/>
            <p:nvPr/>
          </p:nvSpPr>
          <p:spPr>
            <a:xfrm>
              <a:off x="-1056725" y="2435838"/>
              <a:ext cx="493200" cy="493200"/>
            </a:xfrm>
            <a:prstGeom prst="ellipse">
              <a:avLst/>
            </a:prstGeom>
            <a:solidFill>
              <a:srgbClr val="4A4E9B"/>
            </a:solidFill>
            <a:ln w="7500" cap="flat" cmpd="sng">
              <a:solidFill>
                <a:srgbClr val="000000"/>
              </a:solidFill>
              <a:prstDash val="solid"/>
              <a:round/>
              <a:headEnd type="none" w="sm" len="sm"/>
              <a:tailEnd type="none" w="sm" len="sm"/>
            </a:ln>
            <a:effectLst>
              <a:outerShdw blurRad="44935" dist="14978" dir="5400000" algn="bl" rotWithShape="0">
                <a:srgbClr val="000000">
                  <a:alpha val="50000"/>
                </a:srgbClr>
              </a:outerShdw>
            </a:effectLst>
          </p:spPr>
          <p:txBody>
            <a:bodyPr spcFirstLastPara="1" wrap="square" lIns="71875" tIns="71875" rIns="71875" bIns="7187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2.</a:t>
              </a:r>
              <a:endParaRPr sz="1100">
                <a:solidFill>
                  <a:srgbClr val="FFFFFF"/>
                </a:solidFill>
                <a:latin typeface="Lexend Light"/>
                <a:ea typeface="Lexend Light"/>
                <a:cs typeface="Lexend Light"/>
                <a:sym typeface="Lexend Light"/>
              </a:endParaRPr>
            </a:p>
          </p:txBody>
        </p:sp>
      </p:grpSp>
      <p:grpSp>
        <p:nvGrpSpPr>
          <p:cNvPr id="239" name="Google Shape;239;p23"/>
          <p:cNvGrpSpPr/>
          <p:nvPr/>
        </p:nvGrpSpPr>
        <p:grpSpPr>
          <a:xfrm>
            <a:off x="4705400" y="3027525"/>
            <a:ext cx="3039700" cy="1003725"/>
            <a:chOff x="6799025" y="2798150"/>
            <a:chExt cx="3039700" cy="1003725"/>
          </a:xfrm>
        </p:grpSpPr>
        <p:sp>
          <p:nvSpPr>
            <p:cNvPr id="240" name="Google Shape;240;p23"/>
            <p:cNvSpPr/>
            <p:nvPr/>
          </p:nvSpPr>
          <p:spPr>
            <a:xfrm>
              <a:off x="6799025" y="3079175"/>
              <a:ext cx="2782200" cy="722700"/>
            </a:xfrm>
            <a:prstGeom prst="lef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rgbClr val="FFFFFF"/>
                  </a:solidFill>
                  <a:latin typeface="Lexend Light"/>
                  <a:ea typeface="Lexend Light"/>
                  <a:cs typeface="Lexend Light"/>
                  <a:sym typeface="Lexend Light"/>
                </a:rPr>
                <a:t>When a task is complete - click on the checkbox to check it off.</a:t>
              </a:r>
              <a:endParaRPr sz="1100" dirty="0">
                <a:solidFill>
                  <a:srgbClr val="FFFFFF"/>
                </a:solidFill>
                <a:latin typeface="Lexend Light"/>
                <a:ea typeface="Lexend Light"/>
                <a:cs typeface="Lexend Light"/>
                <a:sym typeface="Lexend Light"/>
              </a:endParaRPr>
            </a:p>
          </p:txBody>
        </p:sp>
        <p:sp>
          <p:nvSpPr>
            <p:cNvPr id="241" name="Google Shape;241;p23"/>
            <p:cNvSpPr/>
            <p:nvPr/>
          </p:nvSpPr>
          <p:spPr>
            <a:xfrm>
              <a:off x="9340125" y="2798150"/>
              <a:ext cx="4986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3.</a:t>
              </a:r>
              <a:endParaRPr>
                <a:solidFill>
                  <a:srgbClr val="FFFFFF"/>
                </a:solidFill>
                <a:latin typeface="Lexend Light"/>
                <a:ea typeface="Lexend Light"/>
                <a:cs typeface="Lexend Light"/>
                <a:sym typeface="Lexend Light"/>
              </a:endParaRPr>
            </a:p>
          </p:txBody>
        </p:sp>
      </p:grpSp>
      <p:sp>
        <p:nvSpPr>
          <p:cNvPr id="242" name="Google Shape;242;p23"/>
          <p:cNvSpPr txBox="1"/>
          <p:nvPr/>
        </p:nvSpPr>
        <p:spPr>
          <a:xfrm>
            <a:off x="3870225" y="4727250"/>
            <a:ext cx="4046400" cy="338700"/>
          </a:xfrm>
          <a:prstGeom prst="rect">
            <a:avLst/>
          </a:prstGeom>
          <a:noFill/>
          <a:ln>
            <a:noFill/>
          </a:ln>
        </p:spPr>
        <p:txBody>
          <a:bodyPr spcFirstLastPara="1" wrap="square" lIns="91425" tIns="91425" rIns="91425" bIns="91425" anchor="t" anchorCtr="0">
            <a:spAutoFit/>
          </a:bodyPr>
          <a:lstStyle/>
          <a:p>
            <a:pPr lvl="0"/>
            <a:r>
              <a:rPr lang="sv-SE" sz="1000" dirty="0">
                <a:solidFill>
                  <a:schemeClr val="dk1"/>
                </a:solidFill>
                <a:latin typeface="Lexend"/>
                <a:ea typeface="Lexend"/>
                <a:cs typeface="Lexend"/>
                <a:sym typeface="Lexend"/>
              </a:rPr>
              <a:t>Link to manual </a:t>
            </a:r>
            <a:r>
              <a:rPr lang="sv-SE" sz="1000" dirty="0" err="1">
                <a:solidFill>
                  <a:schemeClr val="dk1"/>
                </a:solidFill>
                <a:latin typeface="Lexend"/>
                <a:ea typeface="Lexend"/>
                <a:cs typeface="Lexend"/>
                <a:sym typeface="Lexend"/>
              </a:rPr>
              <a:t>for</a:t>
            </a:r>
            <a:r>
              <a:rPr lang="sv-SE" sz="1000" u="sng" dirty="0" err="1">
                <a:solidFill>
                  <a:schemeClr val="hlink"/>
                </a:solidFill>
                <a:latin typeface="Lexend"/>
                <a:ea typeface="Lexend"/>
                <a:cs typeface="Lexend"/>
                <a:sym typeface="Lexend"/>
                <a:hlinkClick r:id="rId6"/>
              </a:rPr>
              <a:t>checklista</a:t>
            </a:r>
            <a:r>
              <a:rPr lang="sv-SE" sz="1000" u="sng" dirty="0">
                <a:solidFill>
                  <a:schemeClr val="hlink"/>
                </a:solidFill>
                <a:latin typeface="Lexend"/>
                <a:ea typeface="Lexend"/>
                <a:cs typeface="Lexend"/>
                <a:sym typeface="Lexend"/>
                <a:hlinkClick r:id="rId6"/>
              </a:rPr>
              <a:t> i Microsoft </a:t>
            </a:r>
            <a:r>
              <a:rPr lang="sv-SE" sz="1000" u="sng" dirty="0" err="1">
                <a:solidFill>
                  <a:schemeClr val="hlink"/>
                </a:solidFill>
                <a:latin typeface="Lexend"/>
                <a:ea typeface="Lexend"/>
                <a:cs typeface="Lexend"/>
                <a:sym typeface="Lexend"/>
                <a:hlinkClick r:id="rId6"/>
              </a:rPr>
              <a:t>word</a:t>
            </a:r>
            <a:r>
              <a:rPr lang="sv-SE" sz="1000" u="sng" dirty="0">
                <a:solidFill>
                  <a:schemeClr val="hlink"/>
                </a:solidFill>
                <a:latin typeface="Lexend"/>
                <a:ea typeface="Lexend"/>
                <a:cs typeface="Lexend"/>
                <a:sym typeface="Lexend"/>
                <a:hlinkClick r:id="rId6"/>
              </a:rPr>
              <a:t> online</a:t>
            </a:r>
            <a:endParaRPr sz="1000" dirty="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4"/>
          <p:cNvPicPr preferRelativeResize="0"/>
          <p:nvPr/>
        </p:nvPicPr>
        <p:blipFill>
          <a:blip r:embed="rId3">
            <a:alphaModFix/>
          </a:blip>
          <a:stretch>
            <a:fillRect/>
          </a:stretch>
        </p:blipFill>
        <p:spPr>
          <a:xfrm>
            <a:off x="2504238" y="1356300"/>
            <a:ext cx="3943925" cy="3005425"/>
          </a:xfrm>
          <a:prstGeom prst="rect">
            <a:avLst/>
          </a:prstGeom>
          <a:noFill/>
          <a:ln>
            <a:noFill/>
          </a:ln>
        </p:spPr>
      </p:pic>
      <p:sp>
        <p:nvSpPr>
          <p:cNvPr id="248" name="Google Shape;248;p2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49" name="Google Shape;249;p24"/>
          <p:cNvGrpSpPr/>
          <p:nvPr/>
        </p:nvGrpSpPr>
        <p:grpSpPr>
          <a:xfrm>
            <a:off x="0" y="4650300"/>
            <a:ext cx="9144000" cy="493200"/>
            <a:chOff x="0" y="4650300"/>
            <a:chExt cx="9144000" cy="493200"/>
          </a:xfrm>
        </p:grpSpPr>
        <p:sp>
          <p:nvSpPr>
            <p:cNvPr id="250" name="Google Shape;250;p24"/>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51" name="Google Shape;251;p24" title="AVM_NY_logo_ vit Liggande.png"/>
            <p:cNvPicPr preferRelativeResize="0"/>
            <p:nvPr/>
          </p:nvPicPr>
          <p:blipFill>
            <a:blip r:embed="rId4">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52" name="Google Shape;252;p24"/>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253" name="Google Shape;253;p24"/>
          <p:cNvSpPr/>
          <p:nvPr/>
        </p:nvSpPr>
        <p:spPr>
          <a:xfrm rot="351">
            <a:off x="433000" y="337775"/>
            <a:ext cx="58731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54" name="Google Shape;254;p24"/>
          <p:cNvSpPr txBox="1"/>
          <p:nvPr/>
        </p:nvSpPr>
        <p:spPr>
          <a:xfrm>
            <a:off x="433000" y="367375"/>
            <a:ext cx="5918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2800" dirty="0" err="1">
                <a:solidFill>
                  <a:schemeClr val="lt1"/>
                </a:solidFill>
                <a:latin typeface="Lexend Light"/>
                <a:ea typeface="Lexend Light"/>
                <a:cs typeface="Lexend Light"/>
                <a:sym typeface="Lexend Light"/>
              </a:rPr>
              <a:t>Checklist</a:t>
            </a:r>
            <a:r>
              <a:rPr lang="sv-SE" sz="2800" dirty="0">
                <a:solidFill>
                  <a:schemeClr val="lt1"/>
                </a:solidFill>
                <a:latin typeface="Lexend Light"/>
                <a:ea typeface="Lexend Light"/>
                <a:cs typeface="Lexend Light"/>
                <a:sym typeface="Lexend Light"/>
              </a:rPr>
              <a:t> - Microsoft </a:t>
            </a:r>
            <a:r>
              <a:rPr lang="sv-SE" sz="2800" dirty="0" err="1">
                <a:solidFill>
                  <a:schemeClr val="lt1"/>
                </a:solidFill>
                <a:latin typeface="Lexend Light"/>
                <a:ea typeface="Lexend Light"/>
                <a:cs typeface="Lexend Light"/>
                <a:sym typeface="Lexend Light"/>
              </a:rPr>
              <a:t>todo</a:t>
            </a:r>
            <a:endParaRPr sz="2800" dirty="0">
              <a:solidFill>
                <a:schemeClr val="lt1"/>
              </a:solidFill>
              <a:latin typeface="Lexend Light"/>
              <a:ea typeface="Lexend Light"/>
              <a:cs typeface="Lexend Light"/>
              <a:sym typeface="Lexend Light"/>
            </a:endParaRPr>
          </a:p>
        </p:txBody>
      </p:sp>
      <p:grpSp>
        <p:nvGrpSpPr>
          <p:cNvPr id="255" name="Google Shape;255;p24"/>
          <p:cNvGrpSpPr/>
          <p:nvPr/>
        </p:nvGrpSpPr>
        <p:grpSpPr>
          <a:xfrm>
            <a:off x="1519813" y="1845913"/>
            <a:ext cx="2751975" cy="1031913"/>
            <a:chOff x="-2757800" y="3150463"/>
            <a:chExt cx="2751975" cy="1031913"/>
          </a:xfrm>
        </p:grpSpPr>
        <p:sp>
          <p:nvSpPr>
            <p:cNvPr id="256" name="Google Shape;256;p24"/>
            <p:cNvSpPr/>
            <p:nvPr/>
          </p:nvSpPr>
          <p:spPr>
            <a:xfrm>
              <a:off x="-2526425" y="3442275"/>
              <a:ext cx="2520600" cy="740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en-US" sz="1100" dirty="0">
                  <a:solidFill>
                    <a:srgbClr val="FFFFFF"/>
                  </a:solidFill>
                  <a:latin typeface="Lexend Light"/>
                  <a:ea typeface="Lexend Light"/>
                  <a:cs typeface="Lexend Light"/>
                  <a:sym typeface="Lexend Light"/>
                </a:rPr>
                <a:t>Give the list a name and press Enter</a:t>
              </a:r>
              <a:endParaRPr sz="1100" b="1" dirty="0">
                <a:solidFill>
                  <a:srgbClr val="FFFFFF"/>
                </a:solidFill>
                <a:latin typeface="Lexend"/>
                <a:ea typeface="Lexend"/>
                <a:cs typeface="Lexend"/>
                <a:sym typeface="Lexend"/>
              </a:endParaRPr>
            </a:p>
          </p:txBody>
        </p:sp>
        <p:sp>
          <p:nvSpPr>
            <p:cNvPr id="257" name="Google Shape;257;p24"/>
            <p:cNvSpPr/>
            <p:nvPr/>
          </p:nvSpPr>
          <p:spPr>
            <a:xfrm>
              <a:off x="-2757800" y="3150463"/>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2.</a:t>
              </a:r>
              <a:endParaRPr>
                <a:solidFill>
                  <a:srgbClr val="FFFFFF"/>
                </a:solidFill>
                <a:latin typeface="Lexend Light"/>
                <a:ea typeface="Lexend Light"/>
                <a:cs typeface="Lexend Light"/>
                <a:sym typeface="Lexend Light"/>
              </a:endParaRPr>
            </a:p>
          </p:txBody>
        </p:sp>
      </p:grpSp>
      <p:grpSp>
        <p:nvGrpSpPr>
          <p:cNvPr id="258" name="Google Shape;258;p24"/>
          <p:cNvGrpSpPr/>
          <p:nvPr/>
        </p:nvGrpSpPr>
        <p:grpSpPr>
          <a:xfrm>
            <a:off x="382541" y="3709176"/>
            <a:ext cx="2121702" cy="868969"/>
            <a:chOff x="-767702" y="2583676"/>
            <a:chExt cx="2492894" cy="1020995"/>
          </a:xfrm>
        </p:grpSpPr>
        <p:sp>
          <p:nvSpPr>
            <p:cNvPr id="259" name="Google Shape;259;p24"/>
            <p:cNvSpPr/>
            <p:nvPr/>
          </p:nvSpPr>
          <p:spPr>
            <a:xfrm>
              <a:off x="-610308" y="2755070"/>
              <a:ext cx="2335500" cy="849600"/>
            </a:xfrm>
            <a:prstGeom prst="rightArrowCallout">
              <a:avLst>
                <a:gd name="adj1" fmla="val 25000"/>
                <a:gd name="adj2" fmla="val 25000"/>
                <a:gd name="adj3" fmla="val 25000"/>
                <a:gd name="adj4" fmla="val 64977"/>
              </a:avLst>
            </a:prstGeom>
            <a:solidFill>
              <a:srgbClr val="E13288"/>
            </a:solidFill>
            <a:ln w="8100" cap="flat" cmpd="sng">
              <a:solidFill>
                <a:srgbClr val="000000"/>
              </a:solidFill>
              <a:prstDash val="solid"/>
              <a:round/>
              <a:headEnd type="none" w="sm" len="sm"/>
              <a:tailEnd type="none" w="sm" len="sm"/>
            </a:ln>
            <a:effectLst>
              <a:outerShdw blurRad="48640" dist="16213" dir="5400000" algn="bl" rotWithShape="0">
                <a:srgbClr val="000000">
                  <a:alpha val="50000"/>
                </a:srgbClr>
              </a:outerShdw>
            </a:effectLst>
          </p:spPr>
          <p:txBody>
            <a:bodyPr spcFirstLastPara="1" wrap="square" lIns="77800" tIns="77800" rIns="77800" bIns="77800" anchor="ctr" anchorCtr="0">
              <a:noAutofit/>
            </a:bodyPr>
            <a:lstStyle/>
            <a:p>
              <a:pPr lvl="0" algn="ctr"/>
              <a:r>
                <a:rPr lang="sv-SE" sz="936" dirty="0" err="1">
                  <a:solidFill>
                    <a:srgbClr val="FFFFFF"/>
                  </a:solidFill>
                  <a:latin typeface="Lexend Light"/>
                  <a:ea typeface="Lexend Light"/>
                  <a:cs typeface="Lexend Light"/>
                  <a:sym typeface="Lexend Light"/>
                </a:rPr>
                <a:t>Create</a:t>
              </a:r>
              <a:r>
                <a:rPr lang="sv-SE" sz="936" dirty="0">
                  <a:solidFill>
                    <a:srgbClr val="FFFFFF"/>
                  </a:solidFill>
                  <a:latin typeface="Lexend Light"/>
                  <a:ea typeface="Lexend Light"/>
                  <a:cs typeface="Lexend Light"/>
                  <a:sym typeface="Lexend Light"/>
                </a:rPr>
                <a:t> a New List</a:t>
              </a:r>
              <a:endParaRPr sz="936" b="1" dirty="0">
                <a:solidFill>
                  <a:srgbClr val="FFFFFF"/>
                </a:solidFill>
                <a:latin typeface="Lexend"/>
                <a:ea typeface="Lexend"/>
                <a:cs typeface="Lexend"/>
                <a:sym typeface="Lexend"/>
              </a:endParaRPr>
            </a:p>
          </p:txBody>
        </p:sp>
        <p:sp>
          <p:nvSpPr>
            <p:cNvPr id="260" name="Google Shape;260;p24"/>
            <p:cNvSpPr/>
            <p:nvPr/>
          </p:nvSpPr>
          <p:spPr>
            <a:xfrm>
              <a:off x="-767702" y="2583676"/>
              <a:ext cx="493200" cy="493200"/>
            </a:xfrm>
            <a:prstGeom prst="ellipse">
              <a:avLst/>
            </a:prstGeom>
            <a:solidFill>
              <a:srgbClr val="4A4E9B"/>
            </a:solidFill>
            <a:ln w="8100" cap="flat" cmpd="sng">
              <a:solidFill>
                <a:srgbClr val="000000"/>
              </a:solidFill>
              <a:prstDash val="solid"/>
              <a:round/>
              <a:headEnd type="none" w="sm" len="sm"/>
              <a:tailEnd type="none" w="sm" len="sm"/>
            </a:ln>
            <a:effectLst>
              <a:outerShdw blurRad="48640" dist="16213" dir="5400000" algn="bl" rotWithShape="0">
                <a:srgbClr val="000000">
                  <a:alpha val="50000"/>
                </a:srgbClr>
              </a:outerShdw>
            </a:effectLst>
          </p:spPr>
          <p:txBody>
            <a:bodyPr spcFirstLastPara="1" wrap="square" lIns="77800" tIns="77800" rIns="77800" bIns="77800" anchor="ctr" anchorCtr="0">
              <a:noAutofit/>
            </a:bodyPr>
            <a:lstStyle/>
            <a:p>
              <a:pPr marL="0" lvl="0" indent="0" algn="ctr" rtl="0">
                <a:spcBef>
                  <a:spcPts val="0"/>
                </a:spcBef>
                <a:spcAft>
                  <a:spcPts val="0"/>
                </a:spcAft>
                <a:buNone/>
              </a:pPr>
              <a:r>
                <a:rPr lang="sv-SE" sz="1191">
                  <a:solidFill>
                    <a:srgbClr val="FFFFFF"/>
                  </a:solidFill>
                  <a:latin typeface="Lexend Light"/>
                  <a:ea typeface="Lexend Light"/>
                  <a:cs typeface="Lexend Light"/>
                  <a:sym typeface="Lexend Light"/>
                </a:rPr>
                <a:t>1.</a:t>
              </a:r>
              <a:endParaRPr sz="1191">
                <a:solidFill>
                  <a:srgbClr val="FFFFFF"/>
                </a:solidFill>
                <a:latin typeface="Lexend Light"/>
                <a:ea typeface="Lexend Light"/>
                <a:cs typeface="Lexend Light"/>
                <a:sym typeface="Lexend Light"/>
              </a:endParaRPr>
            </a:p>
          </p:txBody>
        </p:sp>
      </p:grpSp>
      <p:grpSp>
        <p:nvGrpSpPr>
          <p:cNvPr id="261" name="Google Shape;261;p24"/>
          <p:cNvGrpSpPr/>
          <p:nvPr/>
        </p:nvGrpSpPr>
        <p:grpSpPr>
          <a:xfrm>
            <a:off x="5717375" y="1929250"/>
            <a:ext cx="2660275" cy="778350"/>
            <a:chOff x="6436650" y="3070350"/>
            <a:chExt cx="2660275" cy="778350"/>
          </a:xfrm>
        </p:grpSpPr>
        <p:sp>
          <p:nvSpPr>
            <p:cNvPr id="262" name="Google Shape;262;p24"/>
            <p:cNvSpPr/>
            <p:nvPr/>
          </p:nvSpPr>
          <p:spPr>
            <a:xfrm>
              <a:off x="6436650" y="3070350"/>
              <a:ext cx="2332200" cy="570300"/>
            </a:xfrm>
            <a:prstGeom prst="lef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b="1" dirty="0">
                  <a:solidFill>
                    <a:srgbClr val="FFFFFF"/>
                  </a:solidFill>
                  <a:latin typeface="Lexend"/>
                  <a:ea typeface="Lexend"/>
                  <a:cs typeface="Lexend"/>
                  <a:sym typeface="Lexend"/>
                </a:rPr>
                <a:t>Add task to your list and press "Enter"</a:t>
              </a:r>
              <a:endParaRPr sz="1100" dirty="0">
                <a:solidFill>
                  <a:srgbClr val="FFFFFF"/>
                </a:solidFill>
                <a:latin typeface="Lexend Light"/>
                <a:ea typeface="Lexend Light"/>
                <a:cs typeface="Lexend Light"/>
                <a:sym typeface="Lexend Light"/>
              </a:endParaRPr>
            </a:p>
          </p:txBody>
        </p:sp>
        <p:sp>
          <p:nvSpPr>
            <p:cNvPr id="263" name="Google Shape;263;p24"/>
            <p:cNvSpPr/>
            <p:nvPr/>
          </p:nvSpPr>
          <p:spPr>
            <a:xfrm>
              <a:off x="8598325" y="3355500"/>
              <a:ext cx="4986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3.</a:t>
              </a:r>
              <a:endParaRPr>
                <a:solidFill>
                  <a:srgbClr val="FFFFFF"/>
                </a:solidFill>
                <a:latin typeface="Lexend Light"/>
                <a:ea typeface="Lexend Light"/>
                <a:cs typeface="Lexend Light"/>
                <a:sym typeface="Lexend Light"/>
              </a:endParaRPr>
            </a:p>
          </p:txBody>
        </p:sp>
      </p:grpSp>
      <p:sp>
        <p:nvSpPr>
          <p:cNvPr id="264" name="Google Shape;264;p24"/>
          <p:cNvSpPr/>
          <p:nvPr/>
        </p:nvSpPr>
        <p:spPr>
          <a:xfrm>
            <a:off x="4271800" y="2048350"/>
            <a:ext cx="1234200" cy="332100"/>
          </a:xfrm>
          <a:prstGeom prst="roundRect">
            <a:avLst>
              <a:gd name="adj" fmla="val 16667"/>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65" name="Google Shape;265;p24"/>
          <p:cNvGrpSpPr/>
          <p:nvPr/>
        </p:nvGrpSpPr>
        <p:grpSpPr>
          <a:xfrm>
            <a:off x="3522910" y="2979525"/>
            <a:ext cx="2098200" cy="1342350"/>
            <a:chOff x="5455110" y="2964000"/>
            <a:chExt cx="2098200" cy="1342350"/>
          </a:xfrm>
        </p:grpSpPr>
        <p:sp>
          <p:nvSpPr>
            <p:cNvPr id="266" name="Google Shape;266;p24"/>
            <p:cNvSpPr/>
            <p:nvPr/>
          </p:nvSpPr>
          <p:spPr>
            <a:xfrm>
              <a:off x="5455110" y="2964000"/>
              <a:ext cx="2098200" cy="1044900"/>
            </a:xfrm>
            <a:prstGeom prst="up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lvl="0" algn="ctr"/>
              <a:r>
                <a:rPr lang="en-US" sz="1100" dirty="0">
                  <a:solidFill>
                    <a:srgbClr val="FFFFFF"/>
                  </a:solidFill>
                  <a:latin typeface="Lexend Light"/>
                  <a:ea typeface="Lexend Light"/>
                  <a:cs typeface="Lexend Light"/>
                  <a:sym typeface="Lexend Light"/>
                </a:rPr>
                <a:t>Click in the circle next to the task to mark it as complete</a:t>
              </a:r>
              <a:endParaRPr dirty="0">
                <a:latin typeface="Calibri"/>
                <a:ea typeface="Calibri"/>
                <a:cs typeface="Calibri"/>
                <a:sym typeface="Calibri"/>
              </a:endParaRPr>
            </a:p>
          </p:txBody>
        </p:sp>
        <p:sp>
          <p:nvSpPr>
            <p:cNvPr id="267" name="Google Shape;267;p24"/>
            <p:cNvSpPr/>
            <p:nvPr/>
          </p:nvSpPr>
          <p:spPr>
            <a:xfrm>
              <a:off x="6996625" y="3813150"/>
              <a:ext cx="5475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4.</a:t>
              </a:r>
              <a:endParaRPr>
                <a:solidFill>
                  <a:srgbClr val="FFFFFF"/>
                </a:solidFill>
                <a:latin typeface="Lexend Light"/>
                <a:ea typeface="Lexend Light"/>
                <a:cs typeface="Lexend Light"/>
                <a:sym typeface="Lexend Light"/>
              </a:endParaRPr>
            </a:p>
          </p:txBody>
        </p:sp>
      </p:grpSp>
      <p:sp>
        <p:nvSpPr>
          <p:cNvPr id="268" name="Google Shape;268;p24"/>
          <p:cNvSpPr txBox="1"/>
          <p:nvPr/>
        </p:nvSpPr>
        <p:spPr>
          <a:xfrm>
            <a:off x="3870225" y="4727250"/>
            <a:ext cx="404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dk1"/>
                </a:solidFill>
                <a:latin typeface="Lexend"/>
                <a:ea typeface="Lexend"/>
                <a:cs typeface="Lexend"/>
                <a:sym typeface="Lexend"/>
              </a:rPr>
              <a:t>Länk till manual  för</a:t>
            </a:r>
            <a:r>
              <a:rPr lang="sv-SE" sz="1000" u="sng">
                <a:solidFill>
                  <a:schemeClr val="hlink"/>
                </a:solidFill>
                <a:latin typeface="Lexend"/>
                <a:ea typeface="Lexend"/>
                <a:cs typeface="Lexend"/>
                <a:sym typeface="Lexend"/>
                <a:hlinkClick r:id="rId5"/>
              </a:rPr>
              <a:t> checklista i Microsoft ToDo</a:t>
            </a:r>
            <a:endParaRPr sz="10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gtEl>
                                        <p:attrNameLst>
                                          <p:attrName>style.visibility</p:attrName>
                                        </p:attrNameLst>
                                      </p:cBhvr>
                                      <p:to>
                                        <p:strVal val="visible"/>
                                      </p:to>
                                    </p:set>
                                    <p:animEffect transition="in" filter="fade">
                                      <p:cBhvr>
                                        <p:cTn id="17" dur="1000"/>
                                        <p:tgtEl>
                                          <p:spTgt spid="261"/>
                                        </p:tgtEl>
                                      </p:cBhvr>
                                    </p:animEffect>
                                  </p:childTnLst>
                                </p:cTn>
                              </p:par>
                              <p:par>
                                <p:cTn id="18" presetID="1" presetClass="entr" presetSubtype="0" fill="hold" nodeType="withEffect">
                                  <p:stCondLst>
                                    <p:cond delay="0"/>
                                  </p:stCondLst>
                                  <p:childTnLst>
                                    <p:set>
                                      <p:cBhvr>
                                        <p:cTn id="19" dur="1" fill="hold">
                                          <p:stCondLst>
                                            <p:cond delay="0"/>
                                          </p:stCondLst>
                                        </p:cTn>
                                        <p:tgtEl>
                                          <p:spTgt spid="26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5"/>
                                        </p:tgtEl>
                                        <p:attrNameLst>
                                          <p:attrName>style.visibility</p:attrName>
                                        </p:attrNameLst>
                                      </p:cBhvr>
                                      <p:to>
                                        <p:strVal val="visible"/>
                                      </p:to>
                                    </p:set>
                                    <p:animEffect transition="in" filter="fade">
                                      <p:cBhvr>
                                        <p:cTn id="24"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p:nvPr/>
        </p:nvSpPr>
        <p:spPr>
          <a:xfrm rot="320">
            <a:off x="38" y="29704"/>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74" name="Google Shape;274;p25"/>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275" name="Google Shape;275;p2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76" name="Google Shape;276;p25"/>
          <p:cNvGrpSpPr/>
          <p:nvPr/>
        </p:nvGrpSpPr>
        <p:grpSpPr>
          <a:xfrm>
            <a:off x="0" y="4650300"/>
            <a:ext cx="9144000" cy="493200"/>
            <a:chOff x="0" y="4650300"/>
            <a:chExt cx="9144000" cy="493200"/>
          </a:xfrm>
        </p:grpSpPr>
        <p:sp>
          <p:nvSpPr>
            <p:cNvPr id="277" name="Google Shape;277;p25"/>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8" name="Google Shape;278;p2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grpSp>
        <p:nvGrpSpPr>
          <p:cNvPr id="279" name="Google Shape;279;p25"/>
          <p:cNvGrpSpPr/>
          <p:nvPr/>
        </p:nvGrpSpPr>
        <p:grpSpPr>
          <a:xfrm>
            <a:off x="1552050" y="1320575"/>
            <a:ext cx="6039900" cy="2914800"/>
            <a:chOff x="1552050" y="1320575"/>
            <a:chExt cx="6039900" cy="2914800"/>
          </a:xfrm>
        </p:grpSpPr>
        <p:sp>
          <p:nvSpPr>
            <p:cNvPr id="280" name="Google Shape;280;p25"/>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281" name="Google Shape;281;p25"/>
            <p:cNvSpPr txBox="1"/>
            <p:nvPr/>
          </p:nvSpPr>
          <p:spPr>
            <a:xfrm>
              <a:off x="1863000" y="2185325"/>
              <a:ext cx="5604000" cy="800189"/>
            </a:xfrm>
            <a:prstGeom prst="rect">
              <a:avLst/>
            </a:prstGeom>
            <a:noFill/>
            <a:ln>
              <a:noFill/>
            </a:ln>
          </p:spPr>
          <p:txBody>
            <a:bodyPr spcFirstLastPara="1" wrap="square" lIns="91425" tIns="91425" rIns="91425" bIns="91425" anchor="t" anchorCtr="0">
              <a:spAutoFit/>
            </a:bodyPr>
            <a:lstStyle/>
            <a:p>
              <a:pPr lvl="0"/>
              <a:r>
                <a:rPr lang="en-US" sz="2000" dirty="0">
                  <a:solidFill>
                    <a:schemeClr val="lt1"/>
                  </a:solidFill>
                  <a:latin typeface="Lexend"/>
                  <a:ea typeface="Lexend"/>
                  <a:cs typeface="Lexend"/>
                  <a:sym typeface="Lexend"/>
                </a:rPr>
                <a:t>Do you find it easy or difficult to get started with schoolwork? Why?</a:t>
              </a:r>
              <a:endParaRPr sz="2500" dirty="0">
                <a:solidFill>
                  <a:schemeClr val="lt1"/>
                </a:solidFill>
                <a:latin typeface="Lexend"/>
                <a:ea typeface="Lexend"/>
                <a:cs typeface="Lexend"/>
                <a:sym typeface="Lexend"/>
              </a:endParaRPr>
            </a:p>
          </p:txBody>
        </p:sp>
      </p:grpSp>
      <p:sp>
        <p:nvSpPr>
          <p:cNvPr id="282" name="Google Shape;282;p2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6"/>
          <p:cNvSpPr/>
          <p:nvPr/>
        </p:nvSpPr>
        <p:spPr>
          <a:xfrm rot="409">
            <a:off x="1846250" y="608125"/>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pic>
        <p:nvPicPr>
          <p:cNvPr id="288" name="Google Shape;288;p26" title="clock-green.png"/>
          <p:cNvPicPr preferRelativeResize="0"/>
          <p:nvPr/>
        </p:nvPicPr>
        <p:blipFill>
          <a:blip r:embed="rId3">
            <a:alphaModFix/>
          </a:blip>
          <a:stretch>
            <a:fillRect/>
          </a:stretch>
        </p:blipFill>
        <p:spPr>
          <a:xfrm>
            <a:off x="6146725" y="1250775"/>
            <a:ext cx="1863000" cy="1863000"/>
          </a:xfrm>
          <a:prstGeom prst="rect">
            <a:avLst/>
          </a:prstGeom>
          <a:noFill/>
          <a:ln>
            <a:noFill/>
          </a:ln>
        </p:spPr>
      </p:pic>
      <p:sp>
        <p:nvSpPr>
          <p:cNvPr id="289" name="Google Shape;289;p26"/>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lvl="0"/>
            <a:r>
              <a:rPr lang="sv-SE" sz="3200" dirty="0" err="1">
                <a:solidFill>
                  <a:schemeClr val="lt1"/>
                </a:solidFill>
                <a:latin typeface="Lexend Light"/>
                <a:ea typeface="Lexend Light"/>
                <a:cs typeface="Lexend Light"/>
                <a:sym typeface="Lexend Light"/>
              </a:rPr>
              <a:t>Calendar</a:t>
            </a:r>
            <a:endParaRPr sz="3200" dirty="0">
              <a:solidFill>
                <a:schemeClr val="lt1"/>
              </a:solidFill>
              <a:latin typeface="Lexend Light"/>
              <a:ea typeface="Lexend Light"/>
              <a:cs typeface="Lexend Light"/>
              <a:sym typeface="Lexend Light"/>
            </a:endParaRPr>
          </a:p>
        </p:txBody>
      </p:sp>
      <p:sp>
        <p:nvSpPr>
          <p:cNvPr id="290" name="Google Shape;290;p2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91" name="Google Shape;291;p26"/>
          <p:cNvGrpSpPr/>
          <p:nvPr/>
        </p:nvGrpSpPr>
        <p:grpSpPr>
          <a:xfrm>
            <a:off x="0" y="4650300"/>
            <a:ext cx="9144000" cy="493200"/>
            <a:chOff x="0" y="4650300"/>
            <a:chExt cx="9144000" cy="493200"/>
          </a:xfrm>
        </p:grpSpPr>
        <p:sp>
          <p:nvSpPr>
            <p:cNvPr id="292" name="Google Shape;292;p26"/>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93" name="Google Shape;293;p26" title="AVM_NY_logo_ vit Liggande.png"/>
            <p:cNvPicPr preferRelativeResize="0"/>
            <p:nvPr/>
          </p:nvPicPr>
          <p:blipFill>
            <a:blip r:embed="rId4">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94" name="Google Shape;294;p2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pic>
        <p:nvPicPr>
          <p:cNvPr id="295" name="Google Shape;295;p26" title="calendar-blue.png"/>
          <p:cNvPicPr preferRelativeResize="0"/>
          <p:nvPr/>
        </p:nvPicPr>
        <p:blipFill>
          <a:blip r:embed="rId5">
            <a:alphaModFix/>
          </a:blip>
          <a:stretch>
            <a:fillRect/>
          </a:stretch>
        </p:blipFill>
        <p:spPr>
          <a:xfrm rot="-454607">
            <a:off x="5198425" y="1842000"/>
            <a:ext cx="2189225" cy="2189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p:nvPr/>
        </p:nvSpPr>
        <p:spPr>
          <a:xfrm rot="366">
            <a:off x="-14958" y="-4962"/>
            <a:ext cx="84426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1" name="Google Shape;301;p27"/>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lvl="0"/>
            <a:r>
              <a:rPr lang="sv-SE" sz="3200" dirty="0" err="1">
                <a:solidFill>
                  <a:schemeClr val="lt1"/>
                </a:solidFill>
                <a:latin typeface="Lexend Light"/>
                <a:ea typeface="Lexend Light"/>
                <a:cs typeface="Lexend Light"/>
                <a:sym typeface="Lexend Light"/>
              </a:rPr>
              <a:t>Simplify</a:t>
            </a:r>
            <a:r>
              <a:rPr lang="sv-SE" sz="3200" dirty="0">
                <a:solidFill>
                  <a:schemeClr val="lt1"/>
                </a:solidFill>
                <a:latin typeface="Lexend Light"/>
                <a:ea typeface="Lexend Light"/>
                <a:cs typeface="Lexend Light"/>
                <a:sym typeface="Lexend Light"/>
              </a:rPr>
              <a:t> </a:t>
            </a:r>
            <a:r>
              <a:rPr lang="sv-SE" sz="3200" dirty="0" err="1">
                <a:solidFill>
                  <a:schemeClr val="lt1"/>
                </a:solidFill>
                <a:latin typeface="Lexend Light"/>
                <a:ea typeface="Lexend Light"/>
                <a:cs typeface="Lexend Light"/>
                <a:sym typeface="Lexend Light"/>
              </a:rPr>
              <a:t>schoolwork</a:t>
            </a:r>
            <a:r>
              <a:rPr lang="sv-SE" sz="3200" dirty="0">
                <a:solidFill>
                  <a:schemeClr val="lt1"/>
                </a:solidFill>
                <a:latin typeface="Lexend Light"/>
                <a:ea typeface="Lexend Light"/>
                <a:cs typeface="Lexend Light"/>
                <a:sym typeface="Lexend Light"/>
              </a:rPr>
              <a:t> </a:t>
            </a:r>
            <a:r>
              <a:rPr lang="sv-SE" sz="3200" dirty="0" err="1">
                <a:solidFill>
                  <a:schemeClr val="lt1"/>
                </a:solidFill>
                <a:latin typeface="Lexend Light"/>
                <a:ea typeface="Lexend Light"/>
                <a:cs typeface="Lexend Light"/>
                <a:sym typeface="Lexend Light"/>
              </a:rPr>
              <a:t>sub-goals</a:t>
            </a:r>
            <a:endParaRPr sz="3200" dirty="0">
              <a:solidFill>
                <a:schemeClr val="lt1"/>
              </a:solidFill>
              <a:latin typeface="Lexend Light"/>
              <a:ea typeface="Lexend Light"/>
              <a:cs typeface="Lexend Light"/>
              <a:sym typeface="Lexend Light"/>
            </a:endParaRPr>
          </a:p>
        </p:txBody>
      </p:sp>
      <p:sp>
        <p:nvSpPr>
          <p:cNvPr id="302" name="Google Shape;302;p2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03" name="Google Shape;303;p27"/>
          <p:cNvGrpSpPr/>
          <p:nvPr/>
        </p:nvGrpSpPr>
        <p:grpSpPr>
          <a:xfrm>
            <a:off x="0" y="4650300"/>
            <a:ext cx="9144000" cy="493200"/>
            <a:chOff x="0" y="4650300"/>
            <a:chExt cx="9144000" cy="493200"/>
          </a:xfrm>
        </p:grpSpPr>
        <p:sp>
          <p:nvSpPr>
            <p:cNvPr id="304" name="Google Shape;304;p27"/>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05" name="Google Shape;305;p2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06" name="Google Shape;306;p27"/>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sp>
        <p:nvSpPr>
          <p:cNvPr id="307" name="Google Shape;307;p27"/>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200">
                <a:solidFill>
                  <a:schemeClr val="dk1"/>
                </a:solidFill>
                <a:latin typeface="Lexend"/>
                <a:ea typeface="Lexend"/>
                <a:cs typeface="Lexend"/>
                <a:sym typeface="Lexend"/>
              </a:rPr>
              <a:t>Film: 1 min 30 sek</a:t>
            </a:r>
            <a:endParaRPr sz="1200">
              <a:solidFill>
                <a:schemeClr val="dk1"/>
              </a:solidFill>
              <a:latin typeface="Lexend"/>
              <a:ea typeface="Lexend"/>
              <a:cs typeface="Lexend"/>
              <a:sym typeface="Lexend"/>
            </a:endParaRPr>
          </a:p>
        </p:txBody>
      </p:sp>
      <p:sp>
        <p:nvSpPr>
          <p:cNvPr id="308" name="Google Shape;308;p27"/>
          <p:cNvSpPr txBox="1"/>
          <p:nvPr/>
        </p:nvSpPr>
        <p:spPr>
          <a:xfrm>
            <a:off x="4826375" y="47272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lt1"/>
                </a:solidFill>
                <a:latin typeface="Lexend Light"/>
                <a:ea typeface="Lexend Light"/>
                <a:cs typeface="Lexend Light"/>
                <a:sym typeface="Lexend Light"/>
              </a:rPr>
              <a:t>Länk till film: </a:t>
            </a:r>
            <a:r>
              <a:rPr lang="sv-SE" sz="1000" u="sng">
                <a:solidFill>
                  <a:schemeClr val="hlink"/>
                </a:solidFill>
                <a:latin typeface="Lexend Light"/>
                <a:ea typeface="Lexend Light"/>
                <a:cs typeface="Lexend Light"/>
                <a:sym typeface="Lexend Light"/>
                <a:hlinkClick r:id="rId4"/>
              </a:rPr>
              <a:t>Förenkla skolarbetet med delmål</a:t>
            </a:r>
            <a:endParaRPr sz="100">
              <a:solidFill>
                <a:schemeClr val="dk1"/>
              </a:solidFill>
            </a:endParaRPr>
          </a:p>
        </p:txBody>
      </p:sp>
      <p:pic>
        <p:nvPicPr>
          <p:cNvPr id="309" name="Google Shape;309;p27" descr="Det kan kännas överväldigande att sikta mot ett mål långt bort eller att plugga in tiotals glosor på en gång. Istället kan du dela upp skolarbetet och tänka dig vägen mot målet som en trappa. Det bästa sättet att ta sig uppför en trappa är att ta ett trappsteg i taget. Sätt därför delmål och ta dig mot målet steg för steg. Om du pluggar inför ett prov till exempel, ta några sidor i taget, till slut kan du hela kapitlet.&#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 title="Förenkla skolarbetet med delmål">
            <a:hlinkClick r:id="rId5"/>
          </p:cNvPr>
          <p:cNvPicPr preferRelativeResize="0"/>
          <p:nvPr/>
        </p:nvPicPr>
        <p:blipFill>
          <a:blip r:embed="rId6">
            <a:alphaModFix/>
          </a:blip>
          <a:stretch>
            <a:fillRect/>
          </a:stretch>
        </p:blipFill>
        <p:spPr>
          <a:xfrm>
            <a:off x="1865288" y="1156263"/>
            <a:ext cx="5413422" cy="304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15" name="Google Shape;315;p28"/>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lvl="0"/>
            <a:r>
              <a:rPr lang="sv-SE" sz="3200" dirty="0" err="1">
                <a:solidFill>
                  <a:schemeClr val="lt1"/>
                </a:solidFill>
                <a:latin typeface="Lexend Light"/>
                <a:ea typeface="Lexend Light"/>
                <a:cs typeface="Lexend Light"/>
                <a:sym typeface="Lexend Light"/>
              </a:rPr>
              <a:t>Calendar</a:t>
            </a:r>
            <a:endParaRPr sz="3200" dirty="0">
              <a:solidFill>
                <a:schemeClr val="lt1"/>
              </a:solidFill>
              <a:latin typeface="Lexend Light"/>
              <a:ea typeface="Lexend Light"/>
              <a:cs typeface="Lexend Light"/>
              <a:sym typeface="Lexend Light"/>
            </a:endParaRPr>
          </a:p>
        </p:txBody>
      </p:sp>
      <p:sp>
        <p:nvSpPr>
          <p:cNvPr id="316" name="Google Shape;316;p2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17" name="Google Shape;317;p28"/>
          <p:cNvGrpSpPr/>
          <p:nvPr/>
        </p:nvGrpSpPr>
        <p:grpSpPr>
          <a:xfrm>
            <a:off x="0" y="4650300"/>
            <a:ext cx="9144000" cy="493200"/>
            <a:chOff x="0" y="4650300"/>
            <a:chExt cx="9144000" cy="493200"/>
          </a:xfrm>
        </p:grpSpPr>
        <p:sp>
          <p:nvSpPr>
            <p:cNvPr id="318" name="Google Shape;318;p28"/>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19" name="Google Shape;319;p2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20" name="Google Shape;320;p28"/>
          <p:cNvSpPr txBox="1">
            <a:spLocks noGrp="1"/>
          </p:cNvSpPr>
          <p:nvPr>
            <p:ph type="body" idx="2"/>
          </p:nvPr>
        </p:nvSpPr>
        <p:spPr>
          <a:xfrm>
            <a:off x="403575" y="1738125"/>
            <a:ext cx="5162700" cy="2963400"/>
          </a:xfrm>
          <a:prstGeom prst="rect">
            <a:avLst/>
          </a:prstGeom>
        </p:spPr>
        <p:txBody>
          <a:bodyPr spcFirstLastPara="1" wrap="square" lIns="91425" tIns="45700" rIns="91425" bIns="45700" anchor="t" anchorCtr="0">
            <a:noAutofit/>
          </a:bodyPr>
          <a:lstStyle/>
          <a:p>
            <a:pPr lvl="0" indent="-317500">
              <a:buSzPts val="1400"/>
              <a:buFont typeface="Lexend Light"/>
              <a:buChar char="•"/>
            </a:pPr>
            <a:r>
              <a:rPr lang="en-US" sz="1400" dirty="0">
                <a:latin typeface="Lexend Light"/>
                <a:ea typeface="Lexend Light"/>
                <a:cs typeface="Lexend Light"/>
                <a:sym typeface="Lexend Light"/>
              </a:rPr>
              <a:t>Easy to see what needs to be done and when it needs to be done.</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Reminders (in a digital calendar).</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Keep track of important dates for example:
Homework, tests and assignments</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Break down larger tasks.</a:t>
            </a:r>
            <a:endParaRPr dirty="0"/>
          </a:p>
        </p:txBody>
      </p:sp>
      <p:sp>
        <p:nvSpPr>
          <p:cNvPr id="321" name="Google Shape;321;p28"/>
          <p:cNvSpPr txBox="1">
            <a:spLocks noGrp="1"/>
          </p:cNvSpPr>
          <p:nvPr>
            <p:ph type="body" idx="3"/>
          </p:nvPr>
        </p:nvSpPr>
        <p:spPr>
          <a:xfrm>
            <a:off x="403575" y="1151450"/>
            <a:ext cx="4745700" cy="479700"/>
          </a:xfrm>
          <a:prstGeom prst="rect">
            <a:avLst/>
          </a:prstGeom>
        </p:spPr>
        <p:txBody>
          <a:bodyPr spcFirstLastPara="1" wrap="square" lIns="91425" tIns="45700" rIns="91425" bIns="45700" anchor="b" anchorCtr="0">
            <a:normAutofit/>
          </a:bodyPr>
          <a:lstStyle/>
          <a:p>
            <a:pPr marL="0" lvl="0" indent="0"/>
            <a:r>
              <a:rPr lang="en-US" sz="1900" b="0" dirty="0">
                <a:latin typeface="Lexend Light"/>
                <a:ea typeface="Lexend Light"/>
                <a:cs typeface="Lexend Light"/>
                <a:sym typeface="Lexend Light"/>
              </a:rPr>
              <a:t>Why is it good to use calendar?</a:t>
            </a:r>
            <a:endParaRPr sz="1900" b="0" dirty="0">
              <a:latin typeface="Lexend Light"/>
              <a:ea typeface="Lexend Light"/>
              <a:cs typeface="Lexend Light"/>
              <a:sym typeface="Lexend Light"/>
            </a:endParaRPr>
          </a:p>
        </p:txBody>
      </p:sp>
      <p:sp>
        <p:nvSpPr>
          <p:cNvPr id="322" name="Google Shape;322;p28"/>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xEl>
                                              <p:pRg st="0" end="0"/>
                                            </p:txEl>
                                          </p:spTgt>
                                        </p:tgtEl>
                                        <p:attrNameLst>
                                          <p:attrName>style.visibility</p:attrName>
                                        </p:attrNameLst>
                                      </p:cBhvr>
                                      <p:to>
                                        <p:strVal val="visible"/>
                                      </p:to>
                                    </p:set>
                                    <p:animEffect transition="in" filter="fade">
                                      <p:cBhvr>
                                        <p:cTn id="12" dur="1000"/>
                                        <p:tgtEl>
                                          <p:spTgt spid="3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28" name="Google Shape;328;p29"/>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lvl="0"/>
            <a:r>
              <a:rPr lang="sv-SE" sz="3200" dirty="0" err="1">
                <a:solidFill>
                  <a:schemeClr val="lt1"/>
                </a:solidFill>
                <a:latin typeface="Lexend Light"/>
                <a:ea typeface="Lexend Light"/>
                <a:cs typeface="Lexend Light"/>
                <a:sym typeface="Lexend Light"/>
              </a:rPr>
              <a:t>Calendar</a:t>
            </a:r>
            <a:endParaRPr sz="3200" dirty="0">
              <a:solidFill>
                <a:schemeClr val="lt1"/>
              </a:solidFill>
              <a:latin typeface="Lexend Light"/>
              <a:ea typeface="Lexend Light"/>
              <a:cs typeface="Lexend Light"/>
              <a:sym typeface="Lexend Light"/>
            </a:endParaRPr>
          </a:p>
        </p:txBody>
      </p:sp>
      <p:sp>
        <p:nvSpPr>
          <p:cNvPr id="329" name="Google Shape;329;p2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30" name="Google Shape;330;p29"/>
          <p:cNvGrpSpPr/>
          <p:nvPr/>
        </p:nvGrpSpPr>
        <p:grpSpPr>
          <a:xfrm>
            <a:off x="0" y="4650300"/>
            <a:ext cx="9144000" cy="493200"/>
            <a:chOff x="0" y="4650300"/>
            <a:chExt cx="9144000" cy="493200"/>
          </a:xfrm>
        </p:grpSpPr>
        <p:sp>
          <p:nvSpPr>
            <p:cNvPr id="331" name="Google Shape;331;p29"/>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32" name="Google Shape;332;p2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33" name="Google Shape;333;p29"/>
          <p:cNvSpPr txBox="1">
            <a:spLocks noGrp="1"/>
          </p:cNvSpPr>
          <p:nvPr>
            <p:ph type="body" idx="2"/>
          </p:nvPr>
        </p:nvSpPr>
        <p:spPr>
          <a:xfrm>
            <a:off x="433900" y="1631150"/>
            <a:ext cx="5162700" cy="2963400"/>
          </a:xfrm>
          <a:prstGeom prst="rect">
            <a:avLst/>
          </a:prstGeom>
        </p:spPr>
        <p:txBody>
          <a:bodyPr spcFirstLastPara="1" wrap="square" lIns="91425" tIns="45700" rIns="91425" bIns="45700" anchor="t" anchorCtr="0">
            <a:noAutofit/>
          </a:bodyPr>
          <a:lstStyle/>
          <a:p>
            <a:pPr lvl="0" indent="-317500">
              <a:buSzPts val="1400"/>
              <a:buFont typeface="Lexend Light"/>
              <a:buChar char="•"/>
            </a:pPr>
            <a:r>
              <a:rPr lang="en-US" sz="1400" dirty="0">
                <a:latin typeface="Lexend Light"/>
                <a:ea typeface="Lexend Light"/>
                <a:cs typeface="Lexend Light"/>
                <a:sym typeface="Lexend Light"/>
              </a:rPr>
              <a:t>Check the calendar every morning and evening</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Plan the coming week, e.g. on Sunday evening</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Remember: it's okay to move things if the plan changes</a:t>
            </a:r>
            <a:endParaRPr dirty="0"/>
          </a:p>
        </p:txBody>
      </p:sp>
      <p:sp>
        <p:nvSpPr>
          <p:cNvPr id="334" name="Google Shape;334;p29"/>
          <p:cNvSpPr txBox="1">
            <a:spLocks noGrp="1"/>
          </p:cNvSpPr>
          <p:nvPr>
            <p:ph type="body" idx="3"/>
          </p:nvPr>
        </p:nvSpPr>
        <p:spPr>
          <a:xfrm>
            <a:off x="433000" y="1151325"/>
            <a:ext cx="4745700" cy="479700"/>
          </a:xfrm>
          <a:prstGeom prst="rect">
            <a:avLst/>
          </a:prstGeom>
        </p:spPr>
        <p:txBody>
          <a:bodyPr spcFirstLastPara="1" wrap="square" lIns="91425" tIns="45700" rIns="91425" bIns="45700" anchor="b" anchorCtr="0">
            <a:normAutofit/>
          </a:bodyPr>
          <a:lstStyle/>
          <a:p>
            <a:pPr marL="0" lvl="0" indent="0"/>
            <a:r>
              <a:rPr lang="sv-SE" sz="1900" b="0" dirty="0" err="1">
                <a:latin typeface="Lexend Light"/>
                <a:ea typeface="Lexend Light"/>
                <a:cs typeface="Lexend Light"/>
                <a:sym typeface="Lexend Light"/>
              </a:rPr>
              <a:t>Calendar</a:t>
            </a:r>
            <a:r>
              <a:rPr lang="sv-SE" sz="1900" b="0" dirty="0">
                <a:latin typeface="Lexend Light"/>
                <a:ea typeface="Lexend Light"/>
                <a:cs typeface="Lexend Light"/>
                <a:sym typeface="Lexend Light"/>
              </a:rPr>
              <a:t> </a:t>
            </a:r>
            <a:r>
              <a:rPr lang="sv-SE" sz="1900" b="0" dirty="0" err="1">
                <a:latin typeface="Lexend Light"/>
                <a:ea typeface="Lexend Light"/>
                <a:cs typeface="Lexend Light"/>
                <a:sym typeface="Lexend Light"/>
              </a:rPr>
              <a:t>routines</a:t>
            </a:r>
            <a:endParaRPr sz="1900" b="0" dirty="0">
              <a:latin typeface="Lexend Light"/>
              <a:ea typeface="Lexend Light"/>
              <a:cs typeface="Lexend Light"/>
              <a:sym typeface="Lexend Light"/>
            </a:endParaRPr>
          </a:p>
        </p:txBody>
      </p:sp>
      <p:sp>
        <p:nvSpPr>
          <p:cNvPr id="335" name="Google Shape;335;p29"/>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xEl>
                                              <p:pRg st="0" end="0"/>
                                            </p:txEl>
                                          </p:spTgt>
                                        </p:tgtEl>
                                        <p:attrNameLst>
                                          <p:attrName>style.visibility</p:attrName>
                                        </p:attrNameLst>
                                      </p:cBhvr>
                                      <p:to>
                                        <p:strVal val="visible"/>
                                      </p:to>
                                    </p:set>
                                    <p:animEffect transition="in" filter="fade">
                                      <p:cBhvr>
                                        <p:cTn id="12" dur="1000"/>
                                        <p:tgtEl>
                                          <p:spTgt spid="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41" name="Google Shape;341;p30"/>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lvl="0"/>
            <a:r>
              <a:rPr lang="sv-SE" sz="3200" dirty="0" err="1">
                <a:solidFill>
                  <a:schemeClr val="lt1"/>
                </a:solidFill>
                <a:latin typeface="Lexend Light"/>
                <a:ea typeface="Lexend Light"/>
                <a:cs typeface="Lexend Light"/>
                <a:sym typeface="Lexend Light"/>
              </a:rPr>
              <a:t>Calendar</a:t>
            </a:r>
            <a:endParaRPr sz="3200" dirty="0">
              <a:solidFill>
                <a:schemeClr val="lt1"/>
              </a:solidFill>
              <a:latin typeface="Lexend Light"/>
              <a:ea typeface="Lexend Light"/>
              <a:cs typeface="Lexend Light"/>
              <a:sym typeface="Lexend Light"/>
            </a:endParaRPr>
          </a:p>
        </p:txBody>
      </p:sp>
      <p:sp>
        <p:nvSpPr>
          <p:cNvPr id="342" name="Google Shape;342;p3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43" name="Google Shape;343;p30"/>
          <p:cNvGrpSpPr/>
          <p:nvPr/>
        </p:nvGrpSpPr>
        <p:grpSpPr>
          <a:xfrm>
            <a:off x="0" y="4650300"/>
            <a:ext cx="9144000" cy="493200"/>
            <a:chOff x="0" y="4650300"/>
            <a:chExt cx="9144000" cy="493200"/>
          </a:xfrm>
        </p:grpSpPr>
        <p:sp>
          <p:nvSpPr>
            <p:cNvPr id="344" name="Google Shape;344;p30"/>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45" name="Google Shape;345;p3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46" name="Google Shape;346;p30"/>
          <p:cNvSpPr txBox="1">
            <a:spLocks noGrp="1"/>
          </p:cNvSpPr>
          <p:nvPr>
            <p:ph type="body" idx="2"/>
          </p:nvPr>
        </p:nvSpPr>
        <p:spPr>
          <a:xfrm>
            <a:off x="433900" y="1631150"/>
            <a:ext cx="5162700" cy="29634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u="sng">
                <a:solidFill>
                  <a:schemeClr val="hlink"/>
                </a:solidFill>
                <a:latin typeface="Lexend Light"/>
                <a:ea typeface="Lexend Light"/>
                <a:cs typeface="Lexend Light"/>
                <a:sym typeface="Lexend Light"/>
                <a:hlinkClick r:id="rId4"/>
              </a:rPr>
              <a:t>Microsoft Outlook (pdf)</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u="sng">
                <a:solidFill>
                  <a:schemeClr val="hlink"/>
                </a:solidFill>
                <a:latin typeface="Lexend Light"/>
                <a:ea typeface="Lexend Light"/>
                <a:cs typeface="Lexend Light"/>
                <a:sym typeface="Lexend Light"/>
                <a:hlinkClick r:id="rId5"/>
              </a:rPr>
              <a:t>Google Kalender (pdf)</a:t>
            </a:r>
            <a:endParaRPr sz="1400">
              <a:latin typeface="Lexend Light"/>
              <a:ea typeface="Lexend Light"/>
              <a:cs typeface="Lexend Light"/>
              <a:sym typeface="Lexend Light"/>
            </a:endParaRPr>
          </a:p>
          <a:p>
            <a:pPr marL="0" lvl="0" indent="0" algn="l" rtl="0">
              <a:lnSpc>
                <a:spcPct val="100000"/>
              </a:lnSpc>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347" name="Google Shape;347;p30"/>
          <p:cNvSpPr txBox="1">
            <a:spLocks noGrp="1"/>
          </p:cNvSpPr>
          <p:nvPr>
            <p:ph type="body" idx="3"/>
          </p:nvPr>
        </p:nvSpPr>
        <p:spPr>
          <a:xfrm>
            <a:off x="433000" y="1151325"/>
            <a:ext cx="4745700" cy="479700"/>
          </a:xfrm>
          <a:prstGeom prst="rect">
            <a:avLst/>
          </a:prstGeom>
        </p:spPr>
        <p:txBody>
          <a:bodyPr spcFirstLastPara="1" wrap="square" lIns="91425" tIns="45700" rIns="91425" bIns="45700" anchor="b" anchorCtr="0">
            <a:normAutofit fontScale="92500"/>
          </a:bodyPr>
          <a:lstStyle/>
          <a:p>
            <a:pPr marL="0" lvl="0" indent="0"/>
            <a:r>
              <a:rPr lang="en-US" sz="1900" b="0" dirty="0">
                <a:latin typeface="Lexend Light"/>
                <a:ea typeface="Lexend Light"/>
                <a:cs typeface="Lexend Light"/>
                <a:sym typeface="Lexend Light"/>
              </a:rPr>
              <a:t>Create reminders and events in calendar:</a:t>
            </a:r>
            <a:endParaRPr sz="1900" b="0" dirty="0">
              <a:latin typeface="Lexend Light"/>
              <a:ea typeface="Lexend Light"/>
              <a:cs typeface="Lexend Light"/>
              <a:sym typeface="Lexend Light"/>
            </a:endParaRPr>
          </a:p>
        </p:txBody>
      </p:sp>
      <p:sp>
        <p:nvSpPr>
          <p:cNvPr id="348" name="Google Shape;348;p30"/>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6">
                                            <p:txEl>
                                              <p:pRg st="0" end="0"/>
                                            </p:txEl>
                                          </p:spTgt>
                                        </p:tgtEl>
                                        <p:attrNameLst>
                                          <p:attrName>style.visibility</p:attrName>
                                        </p:attrNameLst>
                                      </p:cBhvr>
                                      <p:to>
                                        <p:strVal val="visible"/>
                                      </p:to>
                                    </p:set>
                                    <p:animEffect transition="in" filter="fade">
                                      <p:cBhvr>
                                        <p:cTn id="12" dur="1000"/>
                                        <p:tgtEl>
                                          <p:spTgt spid="3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xEl>
                                              <p:pRg st="1" end="1"/>
                                            </p:txEl>
                                          </p:spTgt>
                                        </p:tgtEl>
                                        <p:attrNameLst>
                                          <p:attrName>style.visibility</p:attrName>
                                        </p:attrNameLst>
                                      </p:cBhvr>
                                      <p:to>
                                        <p:strVal val="visible"/>
                                      </p:to>
                                    </p:set>
                                    <p:animEffect transition="in" filter="fade">
                                      <p:cBhvr>
                                        <p:cTn id="17" dur="1000"/>
                                        <p:tgtEl>
                                          <p:spTgt spid="3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6">
                                            <p:txEl>
                                              <p:pRg st="2" end="2"/>
                                            </p:txEl>
                                          </p:spTgt>
                                        </p:tgtEl>
                                        <p:attrNameLst>
                                          <p:attrName>style.visibility</p:attrName>
                                        </p:attrNameLst>
                                      </p:cBhvr>
                                      <p:to>
                                        <p:strVal val="visible"/>
                                      </p:to>
                                    </p:set>
                                    <p:animEffect transition="in" filter="fade">
                                      <p:cBhvr>
                                        <p:cTn id="22" dur="1000"/>
                                        <p:tgtEl>
                                          <p:spTgt spid="3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6">
                                            <p:txEl>
                                              <p:pRg st="3" end="3"/>
                                            </p:txEl>
                                          </p:spTgt>
                                        </p:tgtEl>
                                        <p:attrNameLst>
                                          <p:attrName>style.visibility</p:attrName>
                                        </p:attrNameLst>
                                      </p:cBhvr>
                                      <p:to>
                                        <p:strVal val="visible"/>
                                      </p:to>
                                    </p:set>
                                    <p:animEffect transition="in" filter="fade">
                                      <p:cBhvr>
                                        <p:cTn id="27" dur="1000"/>
                                        <p:tgtEl>
                                          <p:spTgt spid="3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6">
                                            <p:txEl>
                                              <p:pRg st="4" end="4"/>
                                            </p:txEl>
                                          </p:spTgt>
                                        </p:tgtEl>
                                        <p:attrNameLst>
                                          <p:attrName>style.visibility</p:attrName>
                                        </p:attrNameLst>
                                      </p:cBhvr>
                                      <p:to>
                                        <p:strVal val="visible"/>
                                      </p:to>
                                    </p:set>
                                    <p:animEffect transition="in" filter="fade">
                                      <p:cBhvr>
                                        <p:cTn id="32" dur="1000"/>
                                        <p:tgtEl>
                                          <p:spTgt spid="3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6">
                                            <p:txEl>
                                              <p:pRg st="5" end="5"/>
                                            </p:txEl>
                                          </p:spTgt>
                                        </p:tgtEl>
                                        <p:attrNameLst>
                                          <p:attrName>style.visibility</p:attrName>
                                        </p:attrNameLst>
                                      </p:cBhvr>
                                      <p:to>
                                        <p:strVal val="visible"/>
                                      </p:to>
                                    </p:set>
                                    <p:animEffect transition="in" filter="fade">
                                      <p:cBhvr>
                                        <p:cTn id="37" dur="1000"/>
                                        <p:tgtEl>
                                          <p:spTgt spid="34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6">
                                            <p:txEl>
                                              <p:pRg st="6" end="6"/>
                                            </p:txEl>
                                          </p:spTgt>
                                        </p:tgtEl>
                                        <p:attrNameLst>
                                          <p:attrName>style.visibility</p:attrName>
                                        </p:attrNameLst>
                                      </p:cBhvr>
                                      <p:to>
                                        <p:strVal val="visible"/>
                                      </p:to>
                                    </p:set>
                                    <p:animEffect transition="in" filter="fade">
                                      <p:cBhvr>
                                        <p:cTn id="42" dur="1000"/>
                                        <p:tgtEl>
                                          <p:spTgt spid="34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6">
                                            <p:txEl>
                                              <p:pRg st="7" end="7"/>
                                            </p:txEl>
                                          </p:spTgt>
                                        </p:tgtEl>
                                        <p:attrNameLst>
                                          <p:attrName>style.visibility</p:attrName>
                                        </p:attrNameLst>
                                      </p:cBhvr>
                                      <p:to>
                                        <p:strVal val="visible"/>
                                      </p:to>
                                    </p:set>
                                    <p:animEffect transition="in" filter="fade">
                                      <p:cBhvr>
                                        <p:cTn id="47" dur="1000"/>
                                        <p:tgtEl>
                                          <p:spTgt spid="3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1"/>
          <p:cNvSpPr/>
          <p:nvPr/>
        </p:nvSpPr>
        <p:spPr>
          <a:xfrm rot="320">
            <a:off x="37" y="30003"/>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54" name="Google Shape;354;p31"/>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355" name="Google Shape;355;p3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56" name="Google Shape;356;p31"/>
          <p:cNvGrpSpPr/>
          <p:nvPr/>
        </p:nvGrpSpPr>
        <p:grpSpPr>
          <a:xfrm>
            <a:off x="0" y="4650300"/>
            <a:ext cx="9144000" cy="493200"/>
            <a:chOff x="0" y="4650300"/>
            <a:chExt cx="9144000" cy="493200"/>
          </a:xfrm>
        </p:grpSpPr>
        <p:sp>
          <p:nvSpPr>
            <p:cNvPr id="357" name="Google Shape;357;p31"/>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58" name="Google Shape;358;p3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grpSp>
        <p:nvGrpSpPr>
          <p:cNvPr id="359" name="Google Shape;359;p31"/>
          <p:cNvGrpSpPr/>
          <p:nvPr/>
        </p:nvGrpSpPr>
        <p:grpSpPr>
          <a:xfrm>
            <a:off x="1552050" y="1320575"/>
            <a:ext cx="6039900" cy="2914800"/>
            <a:chOff x="1552050" y="1320575"/>
            <a:chExt cx="6039900" cy="2914800"/>
          </a:xfrm>
        </p:grpSpPr>
        <p:sp>
          <p:nvSpPr>
            <p:cNvPr id="360" name="Google Shape;360;p31"/>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361" name="Google Shape;361;p31"/>
            <p:cNvSpPr txBox="1"/>
            <p:nvPr/>
          </p:nvSpPr>
          <p:spPr>
            <a:xfrm>
              <a:off x="1770000" y="1905175"/>
              <a:ext cx="5604000" cy="1492686"/>
            </a:xfrm>
            <a:prstGeom prst="rect">
              <a:avLst/>
            </a:prstGeom>
            <a:noFill/>
            <a:ln>
              <a:noFill/>
            </a:ln>
          </p:spPr>
          <p:txBody>
            <a:bodyPr spcFirstLastPara="1" wrap="square" lIns="91425" tIns="91425" rIns="91425" bIns="91425" anchor="t" anchorCtr="0">
              <a:spAutoFit/>
            </a:bodyPr>
            <a:lstStyle/>
            <a:p>
              <a:pPr lvl="0"/>
              <a:r>
                <a:rPr lang="en-US" sz="1700" dirty="0">
                  <a:solidFill>
                    <a:schemeClr val="lt1"/>
                  </a:solidFill>
                  <a:latin typeface="Lexend"/>
                  <a:ea typeface="Lexend"/>
                  <a:cs typeface="Lexend"/>
                  <a:sym typeface="Lexend"/>
                </a:rPr>
                <a:t>Which day of the week do you think is the easiest to work on? And which one is the hardest?</a:t>
              </a:r>
            </a:p>
            <a:p>
              <a:pPr lvl="0"/>
              <a:r>
                <a:rPr lang="en-US" sz="1700" dirty="0">
                  <a:solidFill>
                    <a:schemeClr val="lt1"/>
                  </a:solidFill>
                  <a:latin typeface="Lexend"/>
                  <a:ea typeface="Lexend"/>
                  <a:cs typeface="Lexend"/>
                  <a:sym typeface="Lexend"/>
                </a:rPr>
                <a:t>
What do you do if you get stuck in a task and don't know what the next step is?</a:t>
              </a:r>
              <a:endParaRPr sz="1700" dirty="0">
                <a:solidFill>
                  <a:schemeClr val="lt1"/>
                </a:solidFill>
                <a:latin typeface="Lexend"/>
                <a:ea typeface="Lexend"/>
                <a:cs typeface="Lexend"/>
                <a:sym typeface="Lexend"/>
              </a:endParaRPr>
            </a:p>
          </p:txBody>
        </p:sp>
      </p:grpSp>
      <p:sp>
        <p:nvSpPr>
          <p:cNvPr id="362" name="Google Shape;362;p31"/>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p:nvPr/>
        </p:nvSpPr>
        <p:spPr>
          <a:xfrm rot="409">
            <a:off x="1846250" y="608125"/>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68" name="Google Shape;368;p32"/>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sz="3200" dirty="0">
                <a:solidFill>
                  <a:schemeClr val="lt1"/>
                </a:solidFill>
                <a:latin typeface="Lexend Light"/>
                <a:ea typeface="Lexend Light"/>
                <a:cs typeface="Lexend Light"/>
                <a:sym typeface="Lexend Light"/>
              </a:rPr>
              <a:t>Mind </a:t>
            </a:r>
            <a:r>
              <a:rPr lang="sv-SE" sz="3200" dirty="0" err="1">
                <a:solidFill>
                  <a:schemeClr val="lt1"/>
                </a:solidFill>
                <a:latin typeface="Lexend Light"/>
                <a:ea typeface="Lexend Light"/>
                <a:cs typeface="Lexend Light"/>
                <a:sym typeface="Lexend Light"/>
              </a:rPr>
              <a:t>map</a:t>
            </a:r>
            <a:endParaRPr sz="3200" dirty="0">
              <a:solidFill>
                <a:schemeClr val="lt1"/>
              </a:solidFill>
              <a:latin typeface="Lexend Light"/>
              <a:ea typeface="Lexend Light"/>
              <a:cs typeface="Lexend Light"/>
              <a:sym typeface="Lexend Light"/>
            </a:endParaRPr>
          </a:p>
        </p:txBody>
      </p:sp>
      <p:sp>
        <p:nvSpPr>
          <p:cNvPr id="369" name="Google Shape;369;p3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70" name="Google Shape;370;p32"/>
          <p:cNvGrpSpPr/>
          <p:nvPr/>
        </p:nvGrpSpPr>
        <p:grpSpPr>
          <a:xfrm>
            <a:off x="0" y="4650300"/>
            <a:ext cx="9144000" cy="493200"/>
            <a:chOff x="0" y="4650300"/>
            <a:chExt cx="9144000" cy="493200"/>
          </a:xfrm>
        </p:grpSpPr>
        <p:sp>
          <p:nvSpPr>
            <p:cNvPr id="371" name="Google Shape;371;p32"/>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72" name="Google Shape;372;p3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73" name="Google Shape;373;p32"/>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pic>
        <p:nvPicPr>
          <p:cNvPr id="374" name="Google Shape;374;p32" title="chip-green.png"/>
          <p:cNvPicPr preferRelativeResize="0"/>
          <p:nvPr/>
        </p:nvPicPr>
        <p:blipFill>
          <a:blip r:embed="rId4">
            <a:alphaModFix/>
          </a:blip>
          <a:stretch>
            <a:fillRect/>
          </a:stretch>
        </p:blipFill>
        <p:spPr>
          <a:xfrm>
            <a:off x="5530975" y="1806700"/>
            <a:ext cx="2307175" cy="2307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p:nvPr/>
        </p:nvSpPr>
        <p:spPr>
          <a:xfrm rot="375">
            <a:off x="43" y="45126"/>
            <a:ext cx="82581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 name="Google Shape;103;p15"/>
          <p:cNvSpPr txBox="1"/>
          <p:nvPr/>
        </p:nvSpPr>
        <p:spPr>
          <a:xfrm>
            <a:off x="732659" y="44676"/>
            <a:ext cx="6759000" cy="677100"/>
          </a:xfrm>
          <a:prstGeom prst="rect">
            <a:avLst/>
          </a:prstGeom>
          <a:noFill/>
          <a:ln>
            <a:noFill/>
          </a:ln>
        </p:spPr>
        <p:txBody>
          <a:bodyPr spcFirstLastPara="1" wrap="square" lIns="91425" tIns="91425" rIns="91425" bIns="91425" anchor="t" anchorCtr="0">
            <a:spAutoFit/>
          </a:bodyPr>
          <a:lstStyle/>
          <a:p>
            <a:pPr lvl="0"/>
            <a:r>
              <a:rPr lang="sv-SE" sz="3200" dirty="0">
                <a:solidFill>
                  <a:schemeClr val="lt1"/>
                </a:solidFill>
                <a:latin typeface="Lexend Light"/>
                <a:ea typeface="Lexend Light"/>
                <a:cs typeface="Lexend Light"/>
                <a:sym typeface="Lexend Light"/>
              </a:rPr>
              <a:t>Plan </a:t>
            </a:r>
            <a:r>
              <a:rPr lang="sv-SE" sz="3200" dirty="0" err="1">
                <a:solidFill>
                  <a:schemeClr val="lt1"/>
                </a:solidFill>
                <a:latin typeface="Lexend Light"/>
                <a:ea typeface="Lexend Light"/>
                <a:cs typeface="Lexend Light"/>
                <a:sym typeface="Lexend Light"/>
              </a:rPr>
              <a:t>better</a:t>
            </a:r>
            <a:endParaRPr sz="3200" dirty="0">
              <a:solidFill>
                <a:schemeClr val="lt1"/>
              </a:solidFill>
              <a:latin typeface="Lexend Light"/>
              <a:ea typeface="Lexend Light"/>
              <a:cs typeface="Lexend Light"/>
              <a:sym typeface="Lexend Light"/>
            </a:endParaRPr>
          </a:p>
        </p:txBody>
      </p:sp>
      <p:sp>
        <p:nvSpPr>
          <p:cNvPr id="104" name="Google Shape;104;p1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05" name="Google Shape;105;p15"/>
          <p:cNvGrpSpPr/>
          <p:nvPr/>
        </p:nvGrpSpPr>
        <p:grpSpPr>
          <a:xfrm>
            <a:off x="0" y="4650300"/>
            <a:ext cx="9144000" cy="493200"/>
            <a:chOff x="0" y="4650300"/>
            <a:chExt cx="9144000" cy="493200"/>
          </a:xfrm>
        </p:grpSpPr>
        <p:sp>
          <p:nvSpPr>
            <p:cNvPr id="106" name="Google Shape;106;p15"/>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7" name="Google Shape;107;p1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08" name="Google Shape;108;p1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109" name="Google Shape;109;p15"/>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200">
                <a:solidFill>
                  <a:schemeClr val="dk1"/>
                </a:solidFill>
                <a:latin typeface="Lexend"/>
                <a:ea typeface="Lexend"/>
                <a:cs typeface="Lexend"/>
                <a:sym typeface="Lexend"/>
              </a:rPr>
              <a:t>Film: 1 min 49 sek</a:t>
            </a:r>
            <a:endParaRPr sz="1200">
              <a:solidFill>
                <a:schemeClr val="dk1"/>
              </a:solidFill>
              <a:latin typeface="Lexend"/>
              <a:ea typeface="Lexend"/>
              <a:cs typeface="Lexend"/>
              <a:sym typeface="Lexend"/>
            </a:endParaRPr>
          </a:p>
        </p:txBody>
      </p:sp>
      <p:sp>
        <p:nvSpPr>
          <p:cNvPr id="110" name="Google Shape;110;p15"/>
          <p:cNvSpPr txBox="1"/>
          <p:nvPr/>
        </p:nvSpPr>
        <p:spPr>
          <a:xfrm>
            <a:off x="4826375" y="47272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lt1"/>
                </a:solidFill>
                <a:latin typeface="Lexend Light"/>
                <a:ea typeface="Lexend Light"/>
                <a:cs typeface="Lexend Light"/>
                <a:sym typeface="Lexend Light"/>
              </a:rPr>
              <a:t>Länk till film: </a:t>
            </a:r>
            <a:r>
              <a:rPr lang="sv-SE" sz="1000" u="sng">
                <a:solidFill>
                  <a:schemeClr val="hlink"/>
                </a:solidFill>
                <a:latin typeface="Lexend Light"/>
                <a:ea typeface="Lexend Light"/>
                <a:cs typeface="Lexend Light"/>
                <a:sym typeface="Lexend Light"/>
                <a:hlinkClick r:id="rId4"/>
              </a:rPr>
              <a:t>Planera bättre</a:t>
            </a:r>
            <a:endParaRPr sz="100">
              <a:solidFill>
                <a:schemeClr val="dk1"/>
              </a:solidFill>
            </a:endParaRPr>
          </a:p>
        </p:txBody>
      </p:sp>
      <p:pic>
        <p:nvPicPr>
          <p:cNvPr id="111" name="Google Shape;111;p15" descr="Med en god planering kan du få tid över till att göra andra saker som känns roligare!&#10;&#10;Här får du tips på hur du kan lägga upp din tid för att både hinna med roliga saker men också alla måsten.&#10;&#10;Du kan både använda dig av en fysisk kalender,  mobilen eller lappar. Testa att göra ett veckoschema där du får med både skola och fritid.&#10;&#10;bland kan det kännas svårt och tråkigt att planera och framför allt att hålla sig till planeringen.&#10;&#10;Om du har koll på allt som ska göras men ändå inte gör det. Försök att ta ett steg tillbaka och fundera över vad det är som gör att du inte sätter igång.&#10;&#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is_from_webapp=1&amp;sender_device=pc" title="Planera bättre">
            <a:hlinkClick r:id="rId5"/>
          </p:cNvPr>
          <p:cNvPicPr preferRelativeResize="0"/>
          <p:nvPr/>
        </p:nvPicPr>
        <p:blipFill>
          <a:blip r:embed="rId6">
            <a:alphaModFix/>
          </a:blip>
          <a:stretch>
            <a:fillRect/>
          </a:stretch>
        </p:blipFill>
        <p:spPr>
          <a:xfrm>
            <a:off x="2003925" y="1040600"/>
            <a:ext cx="5487734" cy="308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3"/>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80" name="Google Shape;380;p33"/>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dirty="0">
                <a:solidFill>
                  <a:schemeClr val="lt1"/>
                </a:solidFill>
                <a:latin typeface="Lexend Light"/>
                <a:ea typeface="Lexend Light"/>
                <a:cs typeface="Lexend Light"/>
                <a:sym typeface="Lexend Light"/>
              </a:rPr>
              <a:t>Mind </a:t>
            </a:r>
            <a:r>
              <a:rPr lang="sv-SE" sz="3200" dirty="0" err="1">
                <a:solidFill>
                  <a:schemeClr val="lt1"/>
                </a:solidFill>
                <a:latin typeface="Lexend Light"/>
                <a:ea typeface="Lexend Light"/>
                <a:cs typeface="Lexend Light"/>
                <a:sym typeface="Lexend Light"/>
              </a:rPr>
              <a:t>map</a:t>
            </a:r>
            <a:endParaRPr sz="3200" dirty="0">
              <a:solidFill>
                <a:schemeClr val="lt1"/>
              </a:solidFill>
              <a:latin typeface="Lexend Light"/>
              <a:ea typeface="Lexend Light"/>
              <a:cs typeface="Lexend Light"/>
              <a:sym typeface="Lexend Light"/>
            </a:endParaRPr>
          </a:p>
        </p:txBody>
      </p:sp>
      <p:sp>
        <p:nvSpPr>
          <p:cNvPr id="381" name="Google Shape;381;p3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82" name="Google Shape;382;p33"/>
          <p:cNvGrpSpPr/>
          <p:nvPr/>
        </p:nvGrpSpPr>
        <p:grpSpPr>
          <a:xfrm>
            <a:off x="0" y="4650300"/>
            <a:ext cx="9144000" cy="493200"/>
            <a:chOff x="0" y="4650300"/>
            <a:chExt cx="9144000" cy="493200"/>
          </a:xfrm>
        </p:grpSpPr>
        <p:sp>
          <p:nvSpPr>
            <p:cNvPr id="383" name="Google Shape;383;p33"/>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84" name="Google Shape;384;p33"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85" name="Google Shape;385;p33"/>
          <p:cNvSpPr txBox="1">
            <a:spLocks noGrp="1"/>
          </p:cNvSpPr>
          <p:nvPr>
            <p:ph type="body" idx="2"/>
          </p:nvPr>
        </p:nvSpPr>
        <p:spPr>
          <a:xfrm>
            <a:off x="403575" y="1738125"/>
            <a:ext cx="5162700" cy="2963400"/>
          </a:xfrm>
          <a:prstGeom prst="rect">
            <a:avLst/>
          </a:prstGeom>
        </p:spPr>
        <p:txBody>
          <a:bodyPr spcFirstLastPara="1" wrap="square" lIns="91425" tIns="45700" rIns="91425" bIns="45700" anchor="t" anchorCtr="0">
            <a:noAutofit/>
          </a:bodyPr>
          <a:lstStyle/>
          <a:p>
            <a:pPr lvl="0" indent="-317500">
              <a:buSzPts val="1400"/>
              <a:buFont typeface="Lexend Light"/>
              <a:buChar char="•"/>
            </a:pPr>
            <a:r>
              <a:rPr lang="en-US" sz="1400" dirty="0">
                <a:latin typeface="Lexend Light"/>
                <a:ea typeface="Lexend Light"/>
                <a:cs typeface="Lexend Light"/>
                <a:sym typeface="Lexend Light"/>
              </a:rPr>
              <a:t>Helps structure thoughts.</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Good for overseeing larger projects.</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Easier to see how ideas are connected.</a:t>
            </a:r>
            <a:endParaRPr dirty="0"/>
          </a:p>
        </p:txBody>
      </p:sp>
      <p:sp>
        <p:nvSpPr>
          <p:cNvPr id="386" name="Google Shape;386;p33"/>
          <p:cNvSpPr txBox="1">
            <a:spLocks noGrp="1"/>
          </p:cNvSpPr>
          <p:nvPr>
            <p:ph type="body" idx="3"/>
          </p:nvPr>
        </p:nvSpPr>
        <p:spPr>
          <a:xfrm>
            <a:off x="403575" y="1151450"/>
            <a:ext cx="6158100" cy="479700"/>
          </a:xfrm>
          <a:prstGeom prst="rect">
            <a:avLst/>
          </a:prstGeom>
        </p:spPr>
        <p:txBody>
          <a:bodyPr spcFirstLastPara="1" wrap="square" lIns="91425" tIns="45700" rIns="91425" bIns="45700" anchor="b" anchorCtr="0">
            <a:noAutofit/>
          </a:bodyPr>
          <a:lstStyle/>
          <a:p>
            <a:pPr marL="0" lvl="0" indent="0"/>
            <a:r>
              <a:rPr lang="en-US" sz="1900" b="0" dirty="0">
                <a:latin typeface="Lexend Light"/>
                <a:ea typeface="Lexend Light"/>
                <a:cs typeface="Lexend Light"/>
                <a:sym typeface="Lexend Light"/>
              </a:rPr>
              <a:t>Why is it good to use mind map?</a:t>
            </a:r>
            <a:endParaRPr sz="1900" b="0" dirty="0">
              <a:latin typeface="Lexend Light"/>
              <a:ea typeface="Lexend Light"/>
              <a:cs typeface="Lexend Light"/>
              <a:sym typeface="Lexend Light"/>
            </a:endParaRPr>
          </a:p>
        </p:txBody>
      </p:sp>
      <p:sp>
        <p:nvSpPr>
          <p:cNvPr id="387" name="Google Shape;387;p33"/>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pic>
        <p:nvPicPr>
          <p:cNvPr id="388" name="Google Shape;388;p33"/>
          <p:cNvPicPr preferRelativeResize="0"/>
          <p:nvPr/>
        </p:nvPicPr>
        <p:blipFill>
          <a:blip r:embed="rId4">
            <a:alphaModFix/>
          </a:blip>
          <a:stretch>
            <a:fillRect/>
          </a:stretch>
        </p:blipFill>
        <p:spPr>
          <a:xfrm>
            <a:off x="5600975" y="655275"/>
            <a:ext cx="3273000" cy="22032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389" name="Google Shape;389;p33"/>
          <p:cNvSpPr txBox="1">
            <a:spLocks noGrp="1"/>
          </p:cNvSpPr>
          <p:nvPr>
            <p:ph type="body" idx="2"/>
          </p:nvPr>
        </p:nvSpPr>
        <p:spPr>
          <a:xfrm>
            <a:off x="5566275" y="2899650"/>
            <a:ext cx="3273000" cy="301800"/>
          </a:xfrm>
          <a:prstGeom prst="rect">
            <a:avLst/>
          </a:prstGeom>
        </p:spPr>
        <p:txBody>
          <a:bodyPr spcFirstLastPara="1" wrap="square" lIns="91425" tIns="45700" rIns="91425" bIns="45700" anchor="t" anchorCtr="0">
            <a:noAutofit/>
          </a:bodyPr>
          <a:lstStyle/>
          <a:p>
            <a:pPr marL="0" lvl="0" indent="0">
              <a:buNone/>
            </a:pPr>
            <a:r>
              <a:rPr lang="en-US" sz="1100" dirty="0">
                <a:latin typeface="Lexend Light"/>
                <a:ea typeface="Lexend Light"/>
                <a:cs typeface="Lexend Light"/>
                <a:sym typeface="Lexend Light"/>
              </a:rPr>
              <a:t>Mind map of Judaism created in </a:t>
            </a:r>
            <a:r>
              <a:rPr lang="en-US" sz="1100" dirty="0" err="1">
                <a:latin typeface="Lexend Light"/>
                <a:ea typeface="Lexend Light"/>
                <a:cs typeface="Lexend Light"/>
                <a:sym typeface="Lexend Light"/>
              </a:rPr>
              <a:t>Mindomo</a:t>
            </a:r>
            <a:r>
              <a:rPr lang="sv-SE" sz="1100" dirty="0">
                <a:latin typeface="Lexend Light"/>
                <a:ea typeface="Lexend Light"/>
                <a:cs typeface="Lexend Light"/>
                <a:sym typeface="Lexend Light"/>
              </a:rPr>
              <a:t>mo</a:t>
            </a:r>
            <a:endParaRPr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xEl>
                                              <p:pRg st="0" end="0"/>
                                            </p:txEl>
                                          </p:spTgt>
                                        </p:tgtEl>
                                        <p:attrNameLst>
                                          <p:attrName>style.visibility</p:attrName>
                                        </p:attrNameLst>
                                      </p:cBhvr>
                                      <p:to>
                                        <p:strVal val="visible"/>
                                      </p:to>
                                    </p:set>
                                    <p:animEffect transition="in" filter="fade">
                                      <p:cBhvr>
                                        <p:cTn id="12" dur="1000"/>
                                        <p:tgtEl>
                                          <p:spTgt spid="3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fade">
                                      <p:cBhvr>
                                        <p:cTn id="17" dur="1000"/>
                                        <p:tgtEl>
                                          <p:spTgt spid="388"/>
                                        </p:tgtEl>
                                      </p:cBhvr>
                                    </p:animEffect>
                                  </p:childTnLst>
                                </p:cTn>
                              </p:par>
                              <p:par>
                                <p:cTn id="18" presetID="1" presetClass="entr" presetSubtype="0" fill="hold" nodeType="withEffect">
                                  <p:stCondLst>
                                    <p:cond delay="0"/>
                                  </p:stCondLst>
                                  <p:childTnLst>
                                    <p:set>
                                      <p:cBhvr>
                                        <p:cTn id="19"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4"/>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95" name="Google Shape;395;p34"/>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dirty="0">
                <a:solidFill>
                  <a:schemeClr val="lt1"/>
                </a:solidFill>
                <a:latin typeface="Lexend Light"/>
                <a:ea typeface="Lexend Light"/>
                <a:cs typeface="Lexend Light"/>
                <a:sym typeface="Lexend Light"/>
              </a:rPr>
              <a:t>Mind </a:t>
            </a:r>
            <a:r>
              <a:rPr lang="sv-SE" sz="3200" dirty="0" err="1">
                <a:solidFill>
                  <a:schemeClr val="lt1"/>
                </a:solidFill>
                <a:latin typeface="Lexend Light"/>
                <a:ea typeface="Lexend Light"/>
                <a:cs typeface="Lexend Light"/>
                <a:sym typeface="Lexend Light"/>
              </a:rPr>
              <a:t>map</a:t>
            </a:r>
            <a:endParaRPr sz="3200" dirty="0">
              <a:solidFill>
                <a:schemeClr val="lt1"/>
              </a:solidFill>
              <a:latin typeface="Lexend Light"/>
              <a:ea typeface="Lexend Light"/>
              <a:cs typeface="Lexend Light"/>
              <a:sym typeface="Lexend Light"/>
            </a:endParaRPr>
          </a:p>
        </p:txBody>
      </p:sp>
      <p:sp>
        <p:nvSpPr>
          <p:cNvPr id="396" name="Google Shape;396;p3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97" name="Google Shape;397;p34"/>
          <p:cNvGrpSpPr/>
          <p:nvPr/>
        </p:nvGrpSpPr>
        <p:grpSpPr>
          <a:xfrm>
            <a:off x="0" y="4650300"/>
            <a:ext cx="9144000" cy="493200"/>
            <a:chOff x="0" y="4650300"/>
            <a:chExt cx="9144000" cy="493200"/>
          </a:xfrm>
        </p:grpSpPr>
        <p:sp>
          <p:nvSpPr>
            <p:cNvPr id="398" name="Google Shape;398;p34"/>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99" name="Google Shape;399;p3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400" name="Google Shape;400;p34"/>
          <p:cNvSpPr txBox="1">
            <a:spLocks noGrp="1"/>
          </p:cNvSpPr>
          <p:nvPr>
            <p:ph type="body" idx="2"/>
          </p:nvPr>
        </p:nvSpPr>
        <p:spPr>
          <a:xfrm>
            <a:off x="403575" y="1738125"/>
            <a:ext cx="5162700" cy="1875300"/>
          </a:xfrm>
          <a:prstGeom prst="rect">
            <a:avLst/>
          </a:prstGeom>
        </p:spPr>
        <p:txBody>
          <a:bodyPr spcFirstLastPara="1" wrap="square" lIns="91425" tIns="45700" rIns="91425" bIns="45700" anchor="t" anchorCtr="0">
            <a:noAutofit/>
          </a:bodyPr>
          <a:lstStyle/>
          <a:p>
            <a:pPr lvl="0" indent="-317500">
              <a:buSzPts val="1400"/>
              <a:buFont typeface="Lexend Light"/>
              <a:buChar char="•"/>
            </a:pPr>
            <a:r>
              <a:rPr lang="en-US" sz="1400" dirty="0">
                <a:latin typeface="Lexend Light"/>
                <a:ea typeface="Lexend Light"/>
                <a:cs typeface="Lexend Light"/>
                <a:sym typeface="Lexend Light"/>
              </a:rPr>
              <a:t>Prepare for exams or presentations</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Explaining a topic to a friend</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See what you already know and what you need to practice more</a:t>
            </a:r>
            <a:endParaRPr dirty="0"/>
          </a:p>
        </p:txBody>
      </p:sp>
      <p:sp>
        <p:nvSpPr>
          <p:cNvPr id="401" name="Google Shape;401;p34"/>
          <p:cNvSpPr txBox="1">
            <a:spLocks noGrp="1"/>
          </p:cNvSpPr>
          <p:nvPr>
            <p:ph type="body" idx="3"/>
          </p:nvPr>
        </p:nvSpPr>
        <p:spPr>
          <a:xfrm>
            <a:off x="403575" y="1151450"/>
            <a:ext cx="6158100" cy="479700"/>
          </a:xfrm>
          <a:prstGeom prst="rect">
            <a:avLst/>
          </a:prstGeom>
        </p:spPr>
        <p:txBody>
          <a:bodyPr spcFirstLastPara="1" wrap="square" lIns="91425" tIns="45700" rIns="91425" bIns="45700" anchor="b" anchorCtr="0">
            <a:noAutofit/>
          </a:bodyPr>
          <a:lstStyle/>
          <a:p>
            <a:pPr marL="0" lvl="0" indent="0"/>
            <a:r>
              <a:rPr lang="en-US" sz="1900" b="0" dirty="0">
                <a:latin typeface="Lexend Light"/>
                <a:ea typeface="Lexend Light"/>
                <a:cs typeface="Lexend Light"/>
                <a:sym typeface="Lexend Light"/>
              </a:rPr>
              <a:t>What can you use a mind map for?</a:t>
            </a:r>
            <a:endParaRPr sz="1900" b="0" dirty="0">
              <a:latin typeface="Lexend Light"/>
              <a:ea typeface="Lexend Light"/>
              <a:cs typeface="Lexend Light"/>
              <a:sym typeface="Lexend Light"/>
            </a:endParaRPr>
          </a:p>
        </p:txBody>
      </p:sp>
      <p:sp>
        <p:nvSpPr>
          <p:cNvPr id="402" name="Google Shape;402;p34"/>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0" end="0"/>
                                            </p:txEl>
                                          </p:spTgt>
                                        </p:tgtEl>
                                        <p:attrNameLst>
                                          <p:attrName>style.visibility</p:attrName>
                                        </p:attrNameLst>
                                      </p:cBhvr>
                                      <p:to>
                                        <p:strVal val="visible"/>
                                      </p:to>
                                    </p:set>
                                    <p:animEffect transition="in" filter="fade">
                                      <p:cBhvr>
                                        <p:cTn id="12" dur="1000"/>
                                        <p:tgtEl>
                                          <p:spTgt spid="4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5"/>
          <p:cNvSpPr/>
          <p:nvPr/>
        </p:nvSpPr>
        <p:spPr>
          <a:xfrm rot="318">
            <a:off x="433000" y="337775"/>
            <a:ext cx="64878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08" name="Google Shape;408;p35"/>
          <p:cNvSpPr txBox="1"/>
          <p:nvPr/>
        </p:nvSpPr>
        <p:spPr>
          <a:xfrm>
            <a:off x="433000" y="367375"/>
            <a:ext cx="6393600" cy="538800"/>
          </a:xfrm>
          <a:prstGeom prst="rect">
            <a:avLst/>
          </a:prstGeom>
          <a:noFill/>
          <a:ln>
            <a:noFill/>
          </a:ln>
        </p:spPr>
        <p:txBody>
          <a:bodyPr spcFirstLastPara="1" wrap="square" lIns="91425" tIns="91425" rIns="91425" bIns="91425" anchor="t" anchorCtr="0">
            <a:spAutoFit/>
          </a:bodyPr>
          <a:lstStyle/>
          <a:p>
            <a:pPr lvl="0"/>
            <a:r>
              <a:rPr lang="sv-SE" sz="2300" dirty="0" err="1">
                <a:solidFill>
                  <a:schemeClr val="lt1"/>
                </a:solidFill>
                <a:latin typeface="Lexend Light"/>
                <a:ea typeface="Lexend Light"/>
                <a:cs typeface="Lexend Light"/>
                <a:sym typeface="Lexend Light"/>
              </a:rPr>
              <a:t>Mindomo</a:t>
            </a:r>
            <a:r>
              <a:rPr lang="sv-SE" sz="2300" dirty="0">
                <a:solidFill>
                  <a:schemeClr val="lt1"/>
                </a:solidFill>
                <a:latin typeface="Lexend Light"/>
                <a:ea typeface="Lexend Light"/>
                <a:cs typeface="Lexend Light"/>
                <a:sym typeface="Lexend Light"/>
              </a:rPr>
              <a:t> - digital </a:t>
            </a:r>
            <a:r>
              <a:rPr lang="sv-SE" sz="2300" dirty="0" err="1">
                <a:solidFill>
                  <a:schemeClr val="lt1"/>
                </a:solidFill>
                <a:latin typeface="Lexend Light"/>
                <a:ea typeface="Lexend Light"/>
                <a:cs typeface="Lexend Light"/>
                <a:sym typeface="Lexend Light"/>
              </a:rPr>
              <a:t>tool</a:t>
            </a:r>
            <a:r>
              <a:rPr lang="sv-SE" sz="2300" dirty="0">
                <a:solidFill>
                  <a:schemeClr val="lt1"/>
                </a:solidFill>
                <a:latin typeface="Lexend Light"/>
                <a:ea typeface="Lexend Light"/>
                <a:cs typeface="Lexend Light"/>
                <a:sym typeface="Lexend Light"/>
              </a:rPr>
              <a:t> for mind </a:t>
            </a:r>
            <a:r>
              <a:rPr lang="sv-SE" sz="2300" dirty="0" err="1">
                <a:solidFill>
                  <a:schemeClr val="lt1"/>
                </a:solidFill>
                <a:latin typeface="Lexend Light"/>
                <a:ea typeface="Lexend Light"/>
                <a:cs typeface="Lexend Light"/>
                <a:sym typeface="Lexend Light"/>
              </a:rPr>
              <a:t>maps</a:t>
            </a:r>
            <a:endParaRPr sz="2500" dirty="0">
              <a:solidFill>
                <a:schemeClr val="lt1"/>
              </a:solidFill>
              <a:latin typeface="Lexend Light"/>
              <a:ea typeface="Lexend Light"/>
              <a:cs typeface="Lexend Light"/>
              <a:sym typeface="Lexend Light"/>
            </a:endParaRPr>
          </a:p>
        </p:txBody>
      </p:sp>
      <p:sp>
        <p:nvSpPr>
          <p:cNvPr id="409" name="Google Shape;409;p3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10" name="Google Shape;410;p35"/>
          <p:cNvGrpSpPr/>
          <p:nvPr/>
        </p:nvGrpSpPr>
        <p:grpSpPr>
          <a:xfrm>
            <a:off x="0" y="4650300"/>
            <a:ext cx="9144000" cy="493200"/>
            <a:chOff x="0" y="4650300"/>
            <a:chExt cx="9144000" cy="493200"/>
          </a:xfrm>
        </p:grpSpPr>
        <p:sp>
          <p:nvSpPr>
            <p:cNvPr id="411" name="Google Shape;411;p35"/>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12" name="Google Shape;412;p3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413" name="Google Shape;413;p35"/>
          <p:cNvSpPr txBox="1">
            <a:spLocks noGrp="1"/>
          </p:cNvSpPr>
          <p:nvPr>
            <p:ph type="body" idx="2"/>
          </p:nvPr>
        </p:nvSpPr>
        <p:spPr>
          <a:xfrm>
            <a:off x="403575" y="1738125"/>
            <a:ext cx="5162700" cy="1875300"/>
          </a:xfrm>
          <a:prstGeom prst="rect">
            <a:avLst/>
          </a:prstGeom>
        </p:spPr>
        <p:txBody>
          <a:bodyPr spcFirstLastPara="1" wrap="square" lIns="91425" tIns="45700" rIns="91425" bIns="45700" anchor="t" anchorCtr="0">
            <a:noAutofit/>
          </a:bodyPr>
          <a:lstStyle/>
          <a:p>
            <a:pPr lvl="0" indent="-317500">
              <a:buSzPts val="1400"/>
              <a:buFont typeface="Lexend Light"/>
              <a:buChar char="•"/>
            </a:pPr>
            <a:r>
              <a:rPr lang="en-US" sz="1400" dirty="0">
                <a:latin typeface="Lexend Light"/>
                <a:ea typeface="Lexend Light"/>
                <a:cs typeface="Lexend Light"/>
                <a:sym typeface="Lexend Light"/>
              </a:rPr>
              <a:t>Create digital mind maps</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Insert text, links, audio, and video clips</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Create a presentation of your mind map</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County license for all schools in </a:t>
            </a:r>
            <a:r>
              <a:rPr lang="en-US" sz="1400" dirty="0" err="1">
                <a:latin typeface="Lexend Light"/>
                <a:ea typeface="Lexend Light"/>
                <a:cs typeface="Lexend Light"/>
                <a:sym typeface="Lexend Light"/>
              </a:rPr>
              <a:t>Kronoberg</a:t>
            </a:r>
            <a:r>
              <a:rPr lang="en-US" sz="1400" dirty="0">
                <a:latin typeface="Lexend Light"/>
                <a:ea typeface="Lexend Light"/>
                <a:cs typeface="Lexend Light"/>
                <a:sym typeface="Lexend Light"/>
              </a:rPr>
              <a:t> County
Login via Skolon, </a:t>
            </a:r>
            <a:r>
              <a:rPr lang="en-US" sz="1400" dirty="0" err="1">
                <a:latin typeface="Lexend Light"/>
                <a:ea typeface="Lexend Light"/>
                <a:cs typeface="Lexend Light"/>
                <a:sym typeface="Lexend Light"/>
              </a:rPr>
              <a:t>Skolfederation</a:t>
            </a:r>
            <a:r>
              <a:rPr lang="en-US" sz="1400" dirty="0">
                <a:latin typeface="Lexend Light"/>
                <a:ea typeface="Lexend Light"/>
                <a:cs typeface="Lexend Light"/>
                <a:sym typeface="Lexend Light"/>
              </a:rPr>
              <a:t>, Google or Microsoft.</a:t>
            </a:r>
          </a:p>
          <a:p>
            <a:pPr lvl="0" indent="-317500">
              <a:buSzPts val="1400"/>
              <a:buFont typeface="Lexend Light"/>
              <a:buChar char="•"/>
            </a:pPr>
            <a:endParaRPr lang="en-US" sz="1400" b="1" dirty="0">
              <a:latin typeface="Lexend Light"/>
              <a:ea typeface="Lexend"/>
              <a:cs typeface="Lexend"/>
              <a:sym typeface="Lexend Light"/>
            </a:endParaRPr>
          </a:p>
          <a:p>
            <a:pPr lvl="0" indent="-317500">
              <a:buSzPts val="1400"/>
              <a:buFont typeface="Lexend Light"/>
              <a:buChar char="•"/>
            </a:pPr>
            <a:r>
              <a:rPr lang="sv-SE" sz="1400" b="1" dirty="0">
                <a:latin typeface="Lexend"/>
                <a:ea typeface="Lexend"/>
                <a:cs typeface="Lexend"/>
                <a:sym typeface="Lexend"/>
              </a:rPr>
              <a:t>Movie</a:t>
            </a:r>
            <a:r>
              <a:rPr lang="sv-SE" sz="1400" dirty="0">
                <a:latin typeface="Lexend Light"/>
                <a:ea typeface="Lexend Light"/>
                <a:cs typeface="Lexend Light"/>
                <a:sym typeface="Lexend Light"/>
              </a:rPr>
              <a:t>: </a:t>
            </a:r>
            <a:r>
              <a:rPr lang="sv-SE" sz="1400" u="sng" dirty="0">
                <a:solidFill>
                  <a:schemeClr val="hlink"/>
                </a:solidFill>
                <a:latin typeface="Lexend Light"/>
                <a:ea typeface="Lexend Light"/>
                <a:cs typeface="Lexend Light"/>
                <a:sym typeface="Lexend Light"/>
                <a:hlinkClick r:id="rId4"/>
              </a:rPr>
              <a:t>Skapa en tankekarta i </a:t>
            </a:r>
            <a:r>
              <a:rPr lang="sv-SE" sz="1400" u="sng" dirty="0" err="1">
                <a:solidFill>
                  <a:schemeClr val="hlink"/>
                </a:solidFill>
                <a:latin typeface="Lexend Light"/>
                <a:ea typeface="Lexend Light"/>
                <a:cs typeface="Lexend Light"/>
                <a:sym typeface="Lexend Light"/>
                <a:hlinkClick r:id="rId4"/>
              </a:rPr>
              <a:t>Mindomo</a:t>
            </a:r>
            <a:r>
              <a:rPr lang="sv-SE" sz="1400" u="sng" dirty="0">
                <a:solidFill>
                  <a:schemeClr val="hlink"/>
                </a:solidFill>
                <a:latin typeface="Lexend Light"/>
                <a:ea typeface="Lexend Light"/>
                <a:cs typeface="Lexend Light"/>
                <a:sym typeface="Lexend Light"/>
                <a:hlinkClick r:id="rId4"/>
              </a:rPr>
              <a:t> </a:t>
            </a:r>
            <a:r>
              <a:rPr lang="sv-SE" sz="1400" dirty="0">
                <a:latin typeface="Lexend Light"/>
                <a:ea typeface="Lexend Light"/>
                <a:cs typeface="Lexend Light"/>
                <a:sym typeface="Lexend Light"/>
              </a:rPr>
              <a:t> (5 min 7 sek)</a:t>
            </a:r>
            <a:endParaRPr sz="1400" dirty="0">
              <a:latin typeface="Lexend Light"/>
              <a:ea typeface="Lexend Light"/>
              <a:cs typeface="Lexend Light"/>
              <a:sym typeface="Lexend Light"/>
            </a:endParaRPr>
          </a:p>
          <a:p>
            <a:pPr marL="0" lvl="0" indent="0" algn="l" rtl="0">
              <a:spcBef>
                <a:spcPts val="480"/>
              </a:spcBef>
              <a:spcAft>
                <a:spcPts val="0"/>
              </a:spcAft>
              <a:buNone/>
            </a:pPr>
            <a:endParaRPr sz="1400" dirty="0">
              <a:latin typeface="Lexend Light"/>
              <a:ea typeface="Lexend Light"/>
              <a:cs typeface="Lexend Light"/>
              <a:sym typeface="Lexend Light"/>
            </a:endParaRPr>
          </a:p>
          <a:p>
            <a:pPr marL="0" lvl="0" indent="0" algn="l" rtl="0">
              <a:spcBef>
                <a:spcPts val="480"/>
              </a:spcBef>
              <a:spcAft>
                <a:spcPts val="0"/>
              </a:spcAft>
              <a:buNone/>
            </a:pPr>
            <a:endParaRPr sz="1400" dirty="0">
              <a:latin typeface="Lexend Light"/>
              <a:ea typeface="Lexend Light"/>
              <a:cs typeface="Lexend Light"/>
              <a:sym typeface="Lexend Light"/>
            </a:endParaRPr>
          </a:p>
          <a:p>
            <a:pPr marL="457200" lvl="0" indent="0" algn="l" rtl="0">
              <a:spcBef>
                <a:spcPts val="480"/>
              </a:spcBef>
              <a:spcAft>
                <a:spcPts val="0"/>
              </a:spcAft>
              <a:buNone/>
            </a:pPr>
            <a:endParaRPr sz="1400" dirty="0">
              <a:latin typeface="Lexend Light"/>
              <a:ea typeface="Lexend Light"/>
              <a:cs typeface="Lexend Light"/>
              <a:sym typeface="Lexend Light"/>
            </a:endParaRPr>
          </a:p>
          <a:p>
            <a:pPr marL="0" lvl="0" indent="0" algn="l" rtl="0">
              <a:spcBef>
                <a:spcPts val="480"/>
              </a:spcBef>
              <a:spcAft>
                <a:spcPts val="0"/>
              </a:spcAft>
              <a:buNone/>
            </a:pPr>
            <a:endParaRPr dirty="0"/>
          </a:p>
          <a:p>
            <a:pPr marL="0" lvl="0" indent="0" algn="l" rtl="0">
              <a:spcBef>
                <a:spcPts val="480"/>
              </a:spcBef>
              <a:spcAft>
                <a:spcPts val="0"/>
              </a:spcAft>
              <a:buNone/>
            </a:pPr>
            <a:endParaRPr dirty="0"/>
          </a:p>
        </p:txBody>
      </p:sp>
      <p:sp>
        <p:nvSpPr>
          <p:cNvPr id="414" name="Google Shape;414;p35"/>
          <p:cNvSpPr txBox="1">
            <a:spLocks noGrp="1"/>
          </p:cNvSpPr>
          <p:nvPr>
            <p:ph type="body" idx="3"/>
          </p:nvPr>
        </p:nvSpPr>
        <p:spPr>
          <a:xfrm>
            <a:off x="403575" y="1151450"/>
            <a:ext cx="61581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sv-SE" sz="1900" b="0">
                <a:latin typeface="Lexend Light"/>
                <a:ea typeface="Lexend Light"/>
                <a:cs typeface="Lexend Light"/>
                <a:sym typeface="Lexend Light"/>
              </a:rPr>
              <a:t>Mindomo</a:t>
            </a:r>
            <a:endParaRPr sz="1900" b="0">
              <a:latin typeface="Lexend Light"/>
              <a:ea typeface="Lexend Light"/>
              <a:cs typeface="Lexend Light"/>
              <a:sym typeface="Lexend Light"/>
            </a:endParaRPr>
          </a:p>
        </p:txBody>
      </p:sp>
      <p:sp>
        <p:nvSpPr>
          <p:cNvPr id="415" name="Google Shape;415;p3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dirty="0">
                <a:solidFill>
                  <a:schemeClr val="lt1"/>
                </a:solidFill>
                <a:latin typeface="Lexend Light"/>
                <a:ea typeface="Lexend Light"/>
                <a:cs typeface="Lexend Light"/>
                <a:sym typeface="Lexend Light"/>
              </a:rPr>
              <a:t>Planning</a:t>
            </a:r>
            <a:endParaRPr sz="100" dirty="0"/>
          </a:p>
        </p:txBody>
      </p:sp>
      <p:pic>
        <p:nvPicPr>
          <p:cNvPr id="416" name="Google Shape;416;p35"/>
          <p:cNvPicPr preferRelativeResize="0"/>
          <p:nvPr/>
        </p:nvPicPr>
        <p:blipFill>
          <a:blip r:embed="rId5">
            <a:alphaModFix/>
          </a:blip>
          <a:stretch>
            <a:fillRect/>
          </a:stretch>
        </p:blipFill>
        <p:spPr>
          <a:xfrm>
            <a:off x="5566275" y="1259775"/>
            <a:ext cx="3272924" cy="1988917"/>
          </a:xfrm>
          <a:prstGeom prst="rect">
            <a:avLst/>
          </a:prstGeom>
          <a:noFill/>
          <a:ln>
            <a:noFill/>
          </a:ln>
          <a:effectLst>
            <a:outerShdw blurRad="57150" dist="19050" dir="5400000" algn="bl" rotWithShape="0">
              <a:srgbClr val="000000">
                <a:alpha val="50000"/>
              </a:srgbClr>
            </a:outerShdw>
          </a:effectLst>
        </p:spPr>
      </p:pic>
      <p:sp>
        <p:nvSpPr>
          <p:cNvPr id="417" name="Google Shape;417;p35"/>
          <p:cNvSpPr txBox="1">
            <a:spLocks noGrp="1"/>
          </p:cNvSpPr>
          <p:nvPr>
            <p:ph type="body" idx="2"/>
          </p:nvPr>
        </p:nvSpPr>
        <p:spPr>
          <a:xfrm>
            <a:off x="5566238" y="3248700"/>
            <a:ext cx="3273000" cy="3018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100">
                <a:latin typeface="Lexend Light"/>
                <a:ea typeface="Lexend Light"/>
                <a:cs typeface="Lexend Light"/>
                <a:sym typeface="Lexend Light"/>
              </a:rPr>
              <a:t>Påbörjad tankekarta om Havet från Mindomo</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xEl>
                                              <p:pRg st="0" end="0"/>
                                            </p:txEl>
                                          </p:spTgt>
                                        </p:tgtEl>
                                        <p:attrNameLst>
                                          <p:attrName>style.visibility</p:attrName>
                                        </p:attrNameLst>
                                      </p:cBhvr>
                                      <p:to>
                                        <p:strVal val="visible"/>
                                      </p:to>
                                    </p:set>
                                    <p:animEffect transition="in" filter="fade">
                                      <p:cBhvr>
                                        <p:cTn id="12" dur="1000"/>
                                        <p:tgtEl>
                                          <p:spTgt spid="4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3">
                                            <p:txEl>
                                              <p:pRg st="2" end="2"/>
                                            </p:txEl>
                                          </p:spTgt>
                                        </p:tgtEl>
                                        <p:attrNameLst>
                                          <p:attrName>style.visibility</p:attrName>
                                        </p:attrNameLst>
                                      </p:cBhvr>
                                      <p:to>
                                        <p:strVal val="visible"/>
                                      </p:to>
                                    </p:set>
                                    <p:animEffect transition="in" filter="fade">
                                      <p:cBhvr>
                                        <p:cTn id="17" dur="1000"/>
                                        <p:tgtEl>
                                          <p:spTgt spid="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p:nvPr/>
        </p:nvSpPr>
        <p:spPr>
          <a:xfrm rot="320">
            <a:off x="37" y="302"/>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23" name="Google Shape;423;p36"/>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424" name="Google Shape;424;p3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25" name="Google Shape;425;p36"/>
          <p:cNvGrpSpPr/>
          <p:nvPr/>
        </p:nvGrpSpPr>
        <p:grpSpPr>
          <a:xfrm>
            <a:off x="0" y="4650300"/>
            <a:ext cx="9144000" cy="493200"/>
            <a:chOff x="0" y="4650300"/>
            <a:chExt cx="9144000" cy="493200"/>
          </a:xfrm>
        </p:grpSpPr>
        <p:sp>
          <p:nvSpPr>
            <p:cNvPr id="426" name="Google Shape;426;p36"/>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27" name="Google Shape;427;p3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428" name="Google Shape;428;p36"/>
          <p:cNvSpPr/>
          <p:nvPr/>
        </p:nvSpPr>
        <p:spPr>
          <a:xfrm rot="342">
            <a:off x="1552050" y="1296450"/>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429" name="Google Shape;429;p36"/>
          <p:cNvSpPr txBox="1"/>
          <p:nvPr/>
        </p:nvSpPr>
        <p:spPr>
          <a:xfrm>
            <a:off x="1957800" y="1908275"/>
            <a:ext cx="4910400" cy="1492686"/>
          </a:xfrm>
          <a:prstGeom prst="rect">
            <a:avLst/>
          </a:prstGeom>
          <a:noFill/>
          <a:ln>
            <a:noFill/>
          </a:ln>
        </p:spPr>
        <p:txBody>
          <a:bodyPr spcFirstLastPara="1" wrap="square" lIns="91425" tIns="91425" rIns="91425" bIns="91425" anchor="t" anchorCtr="0">
            <a:spAutoFit/>
          </a:bodyPr>
          <a:lstStyle/>
          <a:p>
            <a:pPr lvl="0"/>
            <a:r>
              <a:rPr lang="en-US" sz="1700" dirty="0">
                <a:solidFill>
                  <a:schemeClr val="lt1"/>
                </a:solidFill>
                <a:latin typeface="Lexend"/>
                <a:ea typeface="Lexend"/>
                <a:cs typeface="Lexend"/>
                <a:sym typeface="Lexend"/>
              </a:rPr>
              <a:t>Who do you usually ask if you need help planning?</a:t>
            </a:r>
          </a:p>
          <a:p>
            <a:pPr lvl="0"/>
            <a:r>
              <a:rPr lang="en-US" sz="1700" dirty="0">
                <a:solidFill>
                  <a:schemeClr val="lt1"/>
                </a:solidFill>
                <a:latin typeface="Lexend"/>
                <a:ea typeface="Lexend"/>
                <a:cs typeface="Lexend"/>
                <a:sym typeface="Lexend"/>
              </a:rPr>
              <a:t>
Can you help each other keep track of your planning? How?</a:t>
            </a:r>
            <a:endParaRPr sz="1700" dirty="0">
              <a:solidFill>
                <a:schemeClr val="lt1"/>
              </a:solidFill>
              <a:latin typeface="Lexend"/>
              <a:ea typeface="Lexend"/>
              <a:cs typeface="Lexend"/>
              <a:sym typeface="Lexend"/>
            </a:endParaRPr>
          </a:p>
        </p:txBody>
      </p:sp>
      <p:sp>
        <p:nvSpPr>
          <p:cNvPr id="430" name="Google Shape;430;p3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7"/>
          <p:cNvPicPr preferRelativeResize="0"/>
          <p:nvPr/>
        </p:nvPicPr>
        <p:blipFill rotWithShape="1">
          <a:blip r:embed="rId3">
            <a:alphaModFix/>
          </a:blip>
          <a:srcRect l="22657" t="8733" r="8660" b="10926"/>
          <a:stretch/>
        </p:blipFill>
        <p:spPr>
          <a:xfrm>
            <a:off x="1468450" y="1036324"/>
            <a:ext cx="5796900" cy="3375000"/>
          </a:xfrm>
          <a:prstGeom prst="round2DiagRect">
            <a:avLst>
              <a:gd name="adj1" fmla="val 16667"/>
              <a:gd name="adj2" fmla="val 0"/>
            </a:avLst>
          </a:prstGeom>
          <a:noFill/>
          <a:ln>
            <a:noFill/>
          </a:ln>
          <a:effectLst>
            <a:outerShdw blurRad="57150" dist="19050" dir="5400000" algn="bl" rotWithShape="0">
              <a:srgbClr val="000000">
                <a:alpha val="50000"/>
              </a:srgbClr>
            </a:outerShdw>
          </a:effectLst>
        </p:spPr>
      </p:pic>
      <p:sp>
        <p:nvSpPr>
          <p:cNvPr id="436" name="Google Shape;436;p37"/>
          <p:cNvSpPr/>
          <p:nvPr/>
        </p:nvSpPr>
        <p:spPr>
          <a:xfrm rot="320">
            <a:off x="38" y="23549"/>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37" name="Google Shape;437;p37"/>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Escape</a:t>
            </a:r>
            <a:r>
              <a:rPr lang="sv-SE" sz="3200" dirty="0">
                <a:solidFill>
                  <a:schemeClr val="lt1"/>
                </a:solidFill>
                <a:latin typeface="Lexend Light"/>
                <a:ea typeface="Lexend Light"/>
                <a:cs typeface="Lexend Light"/>
                <a:sym typeface="Lexend Light"/>
              </a:rPr>
              <a:t> </a:t>
            </a:r>
            <a:r>
              <a:rPr lang="sv-SE" sz="3200" dirty="0" err="1">
                <a:solidFill>
                  <a:schemeClr val="lt1"/>
                </a:solidFill>
                <a:latin typeface="Lexend Light"/>
                <a:ea typeface="Lexend Light"/>
                <a:cs typeface="Lexend Light"/>
                <a:sym typeface="Lexend Light"/>
              </a:rPr>
              <a:t>room</a:t>
            </a:r>
            <a:endParaRPr sz="3200" dirty="0">
              <a:solidFill>
                <a:schemeClr val="lt1"/>
              </a:solidFill>
              <a:latin typeface="Lexend Light"/>
              <a:ea typeface="Lexend Light"/>
              <a:cs typeface="Lexend Light"/>
              <a:sym typeface="Lexend Light"/>
            </a:endParaRPr>
          </a:p>
        </p:txBody>
      </p:sp>
      <p:sp>
        <p:nvSpPr>
          <p:cNvPr id="438" name="Google Shape;438;p3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39" name="Google Shape;439;p37"/>
          <p:cNvGrpSpPr/>
          <p:nvPr/>
        </p:nvGrpSpPr>
        <p:grpSpPr>
          <a:xfrm>
            <a:off x="0" y="4650300"/>
            <a:ext cx="9144000" cy="493200"/>
            <a:chOff x="0" y="4650300"/>
            <a:chExt cx="9144000" cy="493200"/>
          </a:xfrm>
        </p:grpSpPr>
        <p:sp>
          <p:nvSpPr>
            <p:cNvPr id="440" name="Google Shape;440;p37"/>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41" name="Google Shape;441;p37"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442" name="Google Shape;442;p37"/>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Planning</a:t>
            </a:r>
            <a:endParaRPr sz="200" dirty="0"/>
          </a:p>
        </p:txBody>
      </p:sp>
      <p:sp>
        <p:nvSpPr>
          <p:cNvPr id="443" name="Google Shape;443;p37"/>
          <p:cNvSpPr/>
          <p:nvPr/>
        </p:nvSpPr>
        <p:spPr>
          <a:xfrm rot="409">
            <a:off x="1939500" y="1281750"/>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100" dirty="0">
                <a:solidFill>
                  <a:schemeClr val="lt1"/>
                </a:solidFill>
                <a:latin typeface="Lexend"/>
                <a:ea typeface="Lexend"/>
                <a:cs typeface="Lexend"/>
                <a:sym typeface="Lexend"/>
              </a:rPr>
              <a:t>Now there is an Escape room about Planning!
The game can be found on the website under the tab Escape Room</a:t>
            </a:r>
          </a:p>
          <a:p>
            <a:pPr lvl="0" algn="ctr"/>
            <a:r>
              <a:rPr lang="sv-SE" u="sng" dirty="0">
                <a:solidFill>
                  <a:schemeClr val="lt1"/>
                </a:solidFill>
                <a:latin typeface="Lexend"/>
                <a:ea typeface="Lexend"/>
                <a:cs typeface="Lexend"/>
                <a:sym typeface="Lexend"/>
                <a:hlinkClick r:id="rId5">
                  <a:extLst>
                    <a:ext uri="{A12FA001-AC4F-418D-AE19-62706E023703}">
                      <ahyp:hlinkClr xmlns:ahyp="http://schemas.microsoft.com/office/drawing/2018/hyperlinkcolor" val="tx"/>
                    </a:ext>
                  </a:extLst>
                </a:hlinkClick>
              </a:rPr>
              <a:t>www.studieteknik.regionkronoberg.se</a:t>
            </a:r>
            <a:r>
              <a:rPr lang="sv-SE" dirty="0">
                <a:solidFill>
                  <a:schemeClr val="lt1"/>
                </a:solidFill>
                <a:latin typeface="Lexend"/>
                <a:ea typeface="Lexend"/>
                <a:cs typeface="Lexend"/>
                <a:sym typeface="Lexend"/>
              </a:rPr>
              <a:t> </a:t>
            </a:r>
            <a:endParaRPr dirty="0">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1000"/>
                                        <p:tgtEl>
                                          <p:spTgt spid="443"/>
                                        </p:tgtEl>
                                        <p:attrNameLst>
                                          <p:attrName>ppt_w</p:attrName>
                                        </p:attrNameLst>
                                      </p:cBhvr>
                                      <p:tavLst>
                                        <p:tav tm="0">
                                          <p:val>
                                            <p:strVal val="0"/>
                                          </p:val>
                                        </p:tav>
                                        <p:tav tm="100000">
                                          <p:val>
                                            <p:strVal val="#ppt_w"/>
                                          </p:val>
                                        </p:tav>
                                      </p:tavLst>
                                    </p:anim>
                                    <p:anim calcmode="lin" valueType="num">
                                      <p:cBhvr additive="base">
                                        <p:cTn id="8" dur="1000"/>
                                        <p:tgtEl>
                                          <p:spTgt spid="4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rot="375">
            <a:off x="119506" y="97174"/>
            <a:ext cx="82581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7" name="Google Shape;117;p16"/>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lvl="0"/>
            <a:r>
              <a:rPr lang="sv-SE" sz="3200" dirty="0">
                <a:solidFill>
                  <a:schemeClr val="lt1"/>
                </a:solidFill>
                <a:latin typeface="Lexend Light"/>
                <a:ea typeface="Lexend Light"/>
                <a:cs typeface="Lexend Light"/>
                <a:sym typeface="Lexend Light"/>
              </a:rPr>
              <a:t>Plan </a:t>
            </a:r>
            <a:r>
              <a:rPr lang="sv-SE" sz="3200" dirty="0" err="1">
                <a:solidFill>
                  <a:schemeClr val="lt1"/>
                </a:solidFill>
                <a:latin typeface="Lexend Light"/>
                <a:ea typeface="Lexend Light"/>
                <a:cs typeface="Lexend Light"/>
                <a:sym typeface="Lexend Light"/>
              </a:rPr>
              <a:t>better</a:t>
            </a:r>
            <a:endParaRPr sz="3200" dirty="0">
              <a:solidFill>
                <a:schemeClr val="lt1"/>
              </a:solidFill>
              <a:latin typeface="Lexend Light"/>
              <a:ea typeface="Lexend Light"/>
              <a:cs typeface="Lexend Light"/>
              <a:sym typeface="Lexend Light"/>
            </a:endParaRPr>
          </a:p>
        </p:txBody>
      </p:sp>
      <p:sp>
        <p:nvSpPr>
          <p:cNvPr id="118" name="Google Shape;118;p1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19" name="Google Shape;119;p16"/>
          <p:cNvGrpSpPr/>
          <p:nvPr/>
        </p:nvGrpSpPr>
        <p:grpSpPr>
          <a:xfrm>
            <a:off x="0" y="4650300"/>
            <a:ext cx="9144000" cy="493200"/>
            <a:chOff x="0" y="4650300"/>
            <a:chExt cx="9144000" cy="493200"/>
          </a:xfrm>
        </p:grpSpPr>
        <p:sp>
          <p:nvSpPr>
            <p:cNvPr id="120" name="Google Shape;120;p16"/>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21" name="Google Shape;121;p1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22" name="Google Shape;122;p1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123" name="Google Shape;123;p16"/>
          <p:cNvSpPr txBox="1">
            <a:spLocks noGrp="1"/>
          </p:cNvSpPr>
          <p:nvPr>
            <p:ph type="body" idx="4294967295"/>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lvl="0" indent="-319461">
              <a:spcBef>
                <a:spcPts val="0"/>
              </a:spcBef>
              <a:buSzPts val="1431"/>
              <a:buFont typeface="Lexend Light"/>
              <a:buChar char="•"/>
            </a:pPr>
            <a:r>
              <a:rPr lang="en-US" sz="1430" dirty="0">
                <a:latin typeface="Lexend Light"/>
                <a:ea typeface="Lexend Light"/>
                <a:cs typeface="Lexend Light"/>
                <a:sym typeface="Lexend Light"/>
              </a:rPr>
              <a:t>Weekly schedule</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Calendar in your mobile with reminders</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Difficult to get started:
Change of environment 
Turn off notifications 
Study together</a:t>
            </a:r>
            <a:br>
              <a:rPr lang="en-US" sz="1430" dirty="0">
                <a:latin typeface="Lexend Light"/>
                <a:ea typeface="Lexend Light"/>
                <a:cs typeface="Lexend Light"/>
                <a:sym typeface="Lexend Light"/>
              </a:rPr>
            </a:br>
            <a:r>
              <a:rPr lang="en-US" sz="1430" dirty="0">
                <a:latin typeface="Lexend Light"/>
                <a:ea typeface="Lexend Light"/>
                <a:cs typeface="Lexend Light"/>
                <a:sym typeface="Lexend Light"/>
              </a:rPr>
              <a:t>
Good planning gives more time for other things</a:t>
            </a:r>
            <a:endParaRPr sz="1430" dirty="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rot="320">
            <a:off x="80887" y="303"/>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dirty="0">
              <a:latin typeface="Calibri"/>
              <a:ea typeface="Calibri"/>
              <a:cs typeface="Calibri"/>
              <a:sym typeface="Calibri"/>
            </a:endParaRPr>
          </a:p>
        </p:txBody>
      </p:sp>
      <p:sp>
        <p:nvSpPr>
          <p:cNvPr id="129" name="Google Shape;129;p17"/>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130" name="Google Shape;130;p1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31" name="Google Shape;131;p17"/>
          <p:cNvGrpSpPr/>
          <p:nvPr/>
        </p:nvGrpSpPr>
        <p:grpSpPr>
          <a:xfrm>
            <a:off x="0" y="4650300"/>
            <a:ext cx="9144000" cy="493200"/>
            <a:chOff x="0" y="4650300"/>
            <a:chExt cx="9144000" cy="493200"/>
          </a:xfrm>
        </p:grpSpPr>
        <p:sp>
          <p:nvSpPr>
            <p:cNvPr id="132" name="Google Shape;132;p17"/>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33" name="Google Shape;133;p1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grpSp>
        <p:nvGrpSpPr>
          <p:cNvPr id="134" name="Google Shape;134;p17"/>
          <p:cNvGrpSpPr/>
          <p:nvPr/>
        </p:nvGrpSpPr>
        <p:grpSpPr>
          <a:xfrm>
            <a:off x="1552050" y="1320575"/>
            <a:ext cx="6039900" cy="2914800"/>
            <a:chOff x="1552050" y="1320575"/>
            <a:chExt cx="6039900" cy="2914800"/>
          </a:xfrm>
        </p:grpSpPr>
        <p:sp>
          <p:nvSpPr>
            <p:cNvPr id="135" name="Google Shape;135;p17"/>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136" name="Google Shape;136;p17"/>
            <p:cNvSpPr txBox="1"/>
            <p:nvPr/>
          </p:nvSpPr>
          <p:spPr>
            <a:xfrm>
              <a:off x="1863000" y="2100725"/>
              <a:ext cx="5604000" cy="969466"/>
            </a:xfrm>
            <a:prstGeom prst="rect">
              <a:avLst/>
            </a:prstGeom>
            <a:noFill/>
            <a:ln>
              <a:noFill/>
            </a:ln>
          </p:spPr>
          <p:txBody>
            <a:bodyPr spcFirstLastPara="1" wrap="square" lIns="91425" tIns="91425" rIns="91425" bIns="91425" anchor="t" anchorCtr="0">
              <a:spAutoFit/>
            </a:bodyPr>
            <a:lstStyle/>
            <a:p>
              <a:pPr lvl="0"/>
              <a:r>
                <a:rPr lang="en-US" sz="1700" dirty="0">
                  <a:solidFill>
                    <a:schemeClr val="lt1"/>
                  </a:solidFill>
                  <a:latin typeface="Lexend"/>
                  <a:ea typeface="Lexend"/>
                  <a:cs typeface="Lexend"/>
                  <a:sym typeface="Lexend"/>
                </a:rPr>
                <a:t>What tools do you use to plan your time?
How do you usually know what to do during the week?</a:t>
              </a:r>
              <a:endParaRPr sz="2500" dirty="0">
                <a:solidFill>
                  <a:schemeClr val="lt1"/>
                </a:solidFill>
                <a:latin typeface="Lexend"/>
                <a:ea typeface="Lexend"/>
                <a:cs typeface="Lexend"/>
                <a:sym typeface="Lexend"/>
              </a:endParaRPr>
            </a:p>
          </p:txBody>
        </p:sp>
      </p:grpSp>
      <p:sp>
        <p:nvSpPr>
          <p:cNvPr id="137" name="Google Shape;137;p17"/>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p:nvPr/>
        </p:nvSpPr>
        <p:spPr>
          <a:xfrm rot="409">
            <a:off x="1846250" y="608125"/>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43" name="Google Shape;143;p18"/>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sz="3200" dirty="0" err="1">
                <a:solidFill>
                  <a:schemeClr val="lt1"/>
                </a:solidFill>
                <a:latin typeface="Lexend Light"/>
                <a:ea typeface="Lexend Light"/>
                <a:cs typeface="Lexend Light"/>
                <a:sym typeface="Lexend Light"/>
              </a:rPr>
              <a:t>Checklists</a:t>
            </a:r>
            <a:endParaRPr sz="3200" dirty="0">
              <a:solidFill>
                <a:schemeClr val="lt1"/>
              </a:solidFill>
              <a:latin typeface="Lexend Light"/>
              <a:ea typeface="Lexend Light"/>
              <a:cs typeface="Lexend Light"/>
              <a:sym typeface="Lexend Light"/>
            </a:endParaRPr>
          </a:p>
        </p:txBody>
      </p:sp>
      <p:sp>
        <p:nvSpPr>
          <p:cNvPr id="144" name="Google Shape;144;p1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45" name="Google Shape;145;p18"/>
          <p:cNvGrpSpPr/>
          <p:nvPr/>
        </p:nvGrpSpPr>
        <p:grpSpPr>
          <a:xfrm>
            <a:off x="0" y="4650300"/>
            <a:ext cx="9144000" cy="493200"/>
            <a:chOff x="0" y="4650300"/>
            <a:chExt cx="9144000" cy="493200"/>
          </a:xfrm>
        </p:grpSpPr>
        <p:sp>
          <p:nvSpPr>
            <p:cNvPr id="146" name="Google Shape;146;p18"/>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7" name="Google Shape;147;p1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pic>
        <p:nvPicPr>
          <p:cNvPr id="148" name="Google Shape;148;p18" title="tableofcontent.png"/>
          <p:cNvPicPr preferRelativeResize="0"/>
          <p:nvPr/>
        </p:nvPicPr>
        <p:blipFill>
          <a:blip r:embed="rId4">
            <a:alphaModFix/>
          </a:blip>
          <a:stretch>
            <a:fillRect/>
          </a:stretch>
        </p:blipFill>
        <p:spPr>
          <a:xfrm rot="518619">
            <a:off x="5912900" y="1433000"/>
            <a:ext cx="1954450" cy="1954450"/>
          </a:xfrm>
          <a:prstGeom prst="rect">
            <a:avLst/>
          </a:prstGeom>
          <a:noFill/>
          <a:ln>
            <a:noFill/>
          </a:ln>
        </p:spPr>
      </p:pic>
      <p:sp>
        <p:nvSpPr>
          <p:cNvPr id="149" name="Google Shape;149;p18"/>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55" name="Google Shape;155;p19"/>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dirty="0" err="1">
                <a:solidFill>
                  <a:schemeClr val="lt1"/>
                </a:solidFill>
                <a:latin typeface="Lexend Light"/>
                <a:ea typeface="Lexend Light"/>
                <a:cs typeface="Lexend Light"/>
                <a:sym typeface="Lexend Light"/>
              </a:rPr>
              <a:t>Checklists</a:t>
            </a:r>
            <a:endParaRPr sz="3200" dirty="0">
              <a:solidFill>
                <a:schemeClr val="lt1"/>
              </a:solidFill>
              <a:latin typeface="Lexend Light"/>
              <a:ea typeface="Lexend Light"/>
              <a:cs typeface="Lexend Light"/>
              <a:sym typeface="Lexend Light"/>
            </a:endParaRPr>
          </a:p>
        </p:txBody>
      </p:sp>
      <p:sp>
        <p:nvSpPr>
          <p:cNvPr id="156" name="Google Shape;156;p1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57" name="Google Shape;157;p19"/>
          <p:cNvGrpSpPr/>
          <p:nvPr/>
        </p:nvGrpSpPr>
        <p:grpSpPr>
          <a:xfrm>
            <a:off x="0" y="4650300"/>
            <a:ext cx="9144000" cy="493200"/>
            <a:chOff x="0" y="4650300"/>
            <a:chExt cx="9144000" cy="493200"/>
          </a:xfrm>
        </p:grpSpPr>
        <p:sp>
          <p:nvSpPr>
            <p:cNvPr id="158" name="Google Shape;158;p19"/>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59" name="Google Shape;159;p1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60" name="Google Shape;160;p19"/>
          <p:cNvSpPr txBox="1">
            <a:spLocks noGrp="1"/>
          </p:cNvSpPr>
          <p:nvPr>
            <p:ph type="body" idx="2"/>
          </p:nvPr>
        </p:nvSpPr>
        <p:spPr>
          <a:xfrm>
            <a:off x="433900" y="1631150"/>
            <a:ext cx="5162700" cy="2963400"/>
          </a:xfrm>
          <a:prstGeom prst="rect">
            <a:avLst/>
          </a:prstGeom>
        </p:spPr>
        <p:txBody>
          <a:bodyPr spcFirstLastPara="1" wrap="square" lIns="91425" tIns="45700" rIns="91425" bIns="45700" anchor="t" anchorCtr="0">
            <a:normAutofit/>
          </a:bodyPr>
          <a:lstStyle/>
          <a:p>
            <a:pPr lvl="0" indent="-317500">
              <a:buSzPts val="1400"/>
              <a:buFont typeface="Lexend Light"/>
              <a:buChar char="•"/>
            </a:pPr>
            <a:r>
              <a:rPr lang="en-US" sz="1400" dirty="0">
                <a:latin typeface="Lexend Light"/>
                <a:ea typeface="Lexend Light"/>
                <a:cs typeface="Lexend Light"/>
                <a:sym typeface="Lexend Light"/>
              </a:rPr>
              <a:t>Overview of what needs to be done - clear goal</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Easier to start.</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Reduces stress – the checklist is like an external memory.</a:t>
            </a:r>
            <a:br>
              <a:rPr lang="en-US" sz="1400" dirty="0">
                <a:latin typeface="Lexend Light"/>
                <a:ea typeface="Lexend Light"/>
                <a:cs typeface="Lexend Light"/>
                <a:sym typeface="Lexend Light"/>
              </a:rPr>
            </a:br>
            <a:r>
              <a:rPr lang="en-US" sz="1400" dirty="0">
                <a:latin typeface="Lexend Light"/>
                <a:ea typeface="Lexend Light"/>
                <a:cs typeface="Lexend Light"/>
                <a:sym typeface="Lexend Light"/>
              </a:rPr>
              <a:t>
Motivates! You see that you are done ✅</a:t>
            </a:r>
            <a:endParaRPr dirty="0"/>
          </a:p>
        </p:txBody>
      </p:sp>
      <p:sp>
        <p:nvSpPr>
          <p:cNvPr id="161" name="Google Shape;161;p19"/>
          <p:cNvSpPr txBox="1">
            <a:spLocks noGrp="1"/>
          </p:cNvSpPr>
          <p:nvPr>
            <p:ph type="body" idx="3"/>
          </p:nvPr>
        </p:nvSpPr>
        <p:spPr>
          <a:xfrm>
            <a:off x="433000" y="1151335"/>
            <a:ext cx="4041900" cy="479700"/>
          </a:xfrm>
          <a:prstGeom prst="rect">
            <a:avLst/>
          </a:prstGeom>
        </p:spPr>
        <p:txBody>
          <a:bodyPr spcFirstLastPara="1" wrap="square" lIns="91425" tIns="45700" rIns="91425" bIns="45700" anchor="b" anchorCtr="0">
            <a:normAutofit/>
          </a:bodyPr>
          <a:lstStyle/>
          <a:p>
            <a:pPr marL="0" lvl="0" indent="0"/>
            <a:r>
              <a:rPr lang="sv-SE" sz="1900" b="0" dirty="0" err="1">
                <a:latin typeface="Lexend Light"/>
                <a:ea typeface="Lexend Light"/>
                <a:cs typeface="Lexend Light"/>
                <a:sym typeface="Lexend Light"/>
              </a:rPr>
              <a:t>Why</a:t>
            </a:r>
            <a:r>
              <a:rPr lang="sv-SE" sz="1900" b="0" dirty="0">
                <a:latin typeface="Lexend Light"/>
                <a:ea typeface="Lexend Light"/>
                <a:cs typeface="Lexend Light"/>
                <a:sym typeface="Lexend Light"/>
              </a:rPr>
              <a:t> </a:t>
            </a:r>
            <a:r>
              <a:rPr lang="sv-SE" sz="1900" b="0" dirty="0" err="1">
                <a:latin typeface="Lexend Light"/>
                <a:ea typeface="Lexend Light"/>
                <a:cs typeface="Lexend Light"/>
                <a:sym typeface="Lexend Light"/>
              </a:rPr>
              <a:t>are</a:t>
            </a:r>
            <a:r>
              <a:rPr lang="sv-SE" sz="1900" b="0" dirty="0">
                <a:latin typeface="Lexend Light"/>
                <a:ea typeface="Lexend Light"/>
                <a:cs typeface="Lexend Light"/>
                <a:sym typeface="Lexend Light"/>
              </a:rPr>
              <a:t> </a:t>
            </a:r>
            <a:r>
              <a:rPr lang="sv-SE" sz="1900" b="0" dirty="0" err="1">
                <a:latin typeface="Lexend Light"/>
                <a:ea typeface="Lexend Light"/>
                <a:cs typeface="Lexend Light"/>
                <a:sym typeface="Lexend Light"/>
              </a:rPr>
              <a:t>checklists</a:t>
            </a:r>
            <a:r>
              <a:rPr lang="sv-SE" sz="1900" b="0" dirty="0">
                <a:latin typeface="Lexend Light"/>
                <a:ea typeface="Lexend Light"/>
                <a:cs typeface="Lexend Light"/>
                <a:sym typeface="Lexend Light"/>
              </a:rPr>
              <a:t> </a:t>
            </a:r>
            <a:r>
              <a:rPr lang="sv-SE" sz="1900" b="0" dirty="0" err="1">
                <a:latin typeface="Lexend Light"/>
                <a:ea typeface="Lexend Light"/>
                <a:cs typeface="Lexend Light"/>
                <a:sym typeface="Lexend Light"/>
              </a:rPr>
              <a:t>good</a:t>
            </a:r>
            <a:r>
              <a:rPr lang="sv-SE" sz="1900" b="0" dirty="0">
                <a:latin typeface="Lexend Light"/>
                <a:ea typeface="Lexend Light"/>
                <a:cs typeface="Lexend Light"/>
                <a:sym typeface="Lexend Light"/>
              </a:rPr>
              <a:t>?</a:t>
            </a:r>
            <a:endParaRPr sz="1900" b="0" dirty="0">
              <a:latin typeface="Lexend Light"/>
              <a:ea typeface="Lexend Light"/>
              <a:cs typeface="Lexend Light"/>
              <a:sym typeface="Lexend Light"/>
            </a:endParaRPr>
          </a:p>
        </p:txBody>
      </p:sp>
      <p:sp>
        <p:nvSpPr>
          <p:cNvPr id="162" name="Google Shape;162;p19"/>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0" end="0"/>
                                            </p:txEl>
                                          </p:spTgt>
                                        </p:tgtEl>
                                        <p:attrNameLst>
                                          <p:attrName>style.visibility</p:attrName>
                                        </p:attrNameLst>
                                      </p:cBhvr>
                                      <p:to>
                                        <p:strVal val="visible"/>
                                      </p:to>
                                    </p:set>
                                    <p:animEffect transition="in" filter="fade">
                                      <p:cBhvr>
                                        <p:cTn id="12" dur="1000"/>
                                        <p:tgtEl>
                                          <p:spTgt spid="1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p:nvPr/>
        </p:nvSpPr>
        <p:spPr>
          <a:xfrm>
            <a:off x="4474900" y="1563450"/>
            <a:ext cx="2755200" cy="2852700"/>
          </a:xfrm>
          <a:prstGeom prst="roundRect">
            <a:avLst>
              <a:gd name="adj" fmla="val 16667"/>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8" name="Google Shape;168;p2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69" name="Google Shape;169;p20"/>
          <p:cNvGrpSpPr/>
          <p:nvPr/>
        </p:nvGrpSpPr>
        <p:grpSpPr>
          <a:xfrm>
            <a:off x="0" y="4650300"/>
            <a:ext cx="9144000" cy="493200"/>
            <a:chOff x="0" y="4650300"/>
            <a:chExt cx="9144000" cy="493200"/>
          </a:xfrm>
        </p:grpSpPr>
        <p:sp>
          <p:nvSpPr>
            <p:cNvPr id="170" name="Google Shape;170;p20"/>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71" name="Google Shape;171;p2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72" name="Google Shape;172;p20"/>
          <p:cNvSpPr txBox="1">
            <a:spLocks noGrp="1"/>
          </p:cNvSpPr>
          <p:nvPr>
            <p:ph type="body" idx="2"/>
          </p:nvPr>
        </p:nvSpPr>
        <p:spPr>
          <a:xfrm>
            <a:off x="4696750" y="1658975"/>
            <a:ext cx="2533500" cy="2963400"/>
          </a:xfrm>
          <a:prstGeom prst="rect">
            <a:avLst/>
          </a:prstGeom>
        </p:spPr>
        <p:txBody>
          <a:bodyPr spcFirstLastPara="1" wrap="square" lIns="91425" tIns="45700" rIns="91425" bIns="45700" anchor="t" anchorCtr="0">
            <a:noAutofit/>
          </a:bodyPr>
          <a:lstStyle/>
          <a:p>
            <a:pPr marL="0" indent="0">
              <a:buNone/>
            </a:pPr>
            <a:r>
              <a:rPr lang="en-US" sz="1200" b="1" dirty="0">
                <a:latin typeface="Lexend"/>
                <a:ea typeface="Lexend"/>
                <a:cs typeface="Lexend"/>
                <a:sym typeface="Lexend"/>
              </a:rPr>
              <a:t>Daily checklist</a:t>
            </a:r>
          </a:p>
          <a:p>
            <a:pPr marL="0" indent="0">
              <a:buNone/>
            </a:pPr>
            <a:r>
              <a:rPr lang="en-US" sz="1200" b="1" dirty="0">
                <a:latin typeface="Lexend"/>
                <a:ea typeface="Lexend"/>
                <a:cs typeface="Lexend"/>
                <a:sym typeface="Lexend"/>
              </a:rPr>
              <a:t>
</a:t>
            </a:r>
            <a:r>
              <a:rPr lang="en-US" sz="1200" dirty="0">
                <a:latin typeface="Lexend"/>
                <a:ea typeface="Lexend"/>
                <a:cs typeface="Lexend"/>
                <a:sym typeface="Lexend"/>
              </a:rPr>
              <a:t>Do homework
Pack your school bag
Watch tomorrow's schedule</a:t>
            </a:r>
            <a:endParaRPr sz="1200" dirty="0">
              <a:latin typeface="Lexend Light"/>
              <a:ea typeface="Lexend Light"/>
              <a:cs typeface="Lexend Light"/>
              <a:sym typeface="Lexend Light"/>
            </a:endParaRPr>
          </a:p>
          <a:p>
            <a:pPr marL="342900" indent="-342900"/>
            <a:endParaRPr dirty="0"/>
          </a:p>
          <a:p>
            <a:pPr marL="0" lvl="0" indent="0" algn="l" rtl="0">
              <a:spcBef>
                <a:spcPts val="480"/>
              </a:spcBef>
              <a:spcAft>
                <a:spcPts val="0"/>
              </a:spcAft>
              <a:buNone/>
            </a:pPr>
            <a:endParaRPr dirty="0"/>
          </a:p>
        </p:txBody>
      </p:sp>
      <p:sp>
        <p:nvSpPr>
          <p:cNvPr id="173" name="Google Shape;173;p20"/>
          <p:cNvSpPr txBox="1">
            <a:spLocks noGrp="1"/>
          </p:cNvSpPr>
          <p:nvPr>
            <p:ph type="body" idx="3"/>
          </p:nvPr>
        </p:nvSpPr>
        <p:spPr>
          <a:xfrm>
            <a:off x="433000" y="1049235"/>
            <a:ext cx="4041900" cy="479700"/>
          </a:xfrm>
          <a:prstGeom prst="rect">
            <a:avLst/>
          </a:prstGeom>
        </p:spPr>
        <p:txBody>
          <a:bodyPr spcFirstLastPara="1" wrap="square" lIns="91425" tIns="45700" rIns="91425" bIns="45700" anchor="b" anchorCtr="0">
            <a:normAutofit/>
          </a:bodyPr>
          <a:lstStyle/>
          <a:p>
            <a:pPr marL="0" lvl="0" indent="0"/>
            <a:r>
              <a:rPr lang="sv-SE" sz="1900" b="0" dirty="0" err="1">
                <a:latin typeface="Lexend Light"/>
                <a:ea typeface="Lexend Light"/>
                <a:cs typeface="Lexend Light"/>
                <a:sym typeface="Lexend Light"/>
              </a:rPr>
              <a:t>Examples</a:t>
            </a:r>
            <a:r>
              <a:rPr lang="sv-SE" sz="1900" b="0" dirty="0">
                <a:latin typeface="Lexend Light"/>
                <a:ea typeface="Lexend Light"/>
                <a:cs typeface="Lexend Light"/>
                <a:sym typeface="Lexend Light"/>
              </a:rPr>
              <a:t> of </a:t>
            </a:r>
            <a:r>
              <a:rPr lang="sv-SE" sz="1900" b="0" dirty="0" err="1">
                <a:latin typeface="Lexend Light"/>
                <a:ea typeface="Lexend Light"/>
                <a:cs typeface="Lexend Light"/>
                <a:sym typeface="Lexend Light"/>
              </a:rPr>
              <a:t>checklists</a:t>
            </a:r>
            <a:endParaRPr sz="1900" b="0" dirty="0">
              <a:latin typeface="Lexend Light"/>
              <a:ea typeface="Lexend Light"/>
              <a:cs typeface="Lexend Light"/>
              <a:sym typeface="Lexend Light"/>
            </a:endParaRPr>
          </a:p>
        </p:txBody>
      </p:sp>
      <p:sp>
        <p:nvSpPr>
          <p:cNvPr id="174" name="Google Shape;174;p20"/>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175" name="Google Shape;175;p20"/>
          <p:cNvSpPr/>
          <p:nvPr/>
        </p:nvSpPr>
        <p:spPr>
          <a:xfrm>
            <a:off x="433000" y="1563450"/>
            <a:ext cx="3842700" cy="2852700"/>
          </a:xfrm>
          <a:prstGeom prst="roundRect">
            <a:avLst>
              <a:gd name="adj" fmla="val 16667"/>
            </a:avLst>
          </a:prstGeom>
          <a:solidFill>
            <a:srgbClr val="EAD1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6" name="Google Shape;176;p20"/>
          <p:cNvSpPr txBox="1">
            <a:spLocks noGrp="1"/>
          </p:cNvSpPr>
          <p:nvPr>
            <p:ph type="body" idx="2"/>
          </p:nvPr>
        </p:nvSpPr>
        <p:spPr>
          <a:xfrm>
            <a:off x="506200" y="1658963"/>
            <a:ext cx="3895500" cy="2963400"/>
          </a:xfrm>
          <a:prstGeom prst="rect">
            <a:avLst/>
          </a:prstGeom>
        </p:spPr>
        <p:txBody>
          <a:bodyPr spcFirstLastPara="1" wrap="square" lIns="91425" tIns="45700" rIns="91425" bIns="45700" anchor="t" anchorCtr="0">
            <a:noAutofit/>
          </a:bodyPr>
          <a:lstStyle/>
          <a:p>
            <a:pPr marL="0" indent="0">
              <a:buNone/>
            </a:pPr>
            <a:r>
              <a:rPr lang="en-US" sz="1200" b="1" dirty="0">
                <a:latin typeface="Lexend"/>
                <a:ea typeface="Lexend"/>
                <a:cs typeface="Lexend"/>
                <a:sym typeface="Lexend"/>
              </a:rPr>
              <a:t>Weekly planning</a:t>
            </a:r>
          </a:p>
          <a:p>
            <a:pPr marL="0" indent="0">
              <a:buNone/>
            </a:pPr>
            <a:r>
              <a:rPr lang="en-US" sz="1200" b="1" dirty="0">
                <a:latin typeface="Lexend"/>
                <a:ea typeface="Lexend"/>
                <a:cs typeface="Lexend"/>
                <a:sym typeface="Lexend"/>
              </a:rPr>
              <a:t>
</a:t>
            </a:r>
            <a:r>
              <a:rPr lang="en-US" sz="1200" dirty="0">
                <a:latin typeface="Lexend"/>
                <a:ea typeface="Lexend"/>
                <a:cs typeface="Lexend"/>
                <a:sym typeface="Lexend"/>
              </a:rPr>
              <a:t>Finish writing my factual text in SO
Practice 20 English vocabulary for Thursday
Complete math assignments 6A and 6B
Read at least 30 minutes (Swedish)
Check with the teacher about the science labs, which parts should be included</a:t>
            </a:r>
            <a:endParaRPr sz="1200" dirty="0">
              <a:latin typeface="Lexend Light"/>
              <a:ea typeface="Lexend Light"/>
              <a:cs typeface="Lexend Light"/>
              <a:sym typeface="Lexend Light"/>
            </a:endParaRPr>
          </a:p>
        </p:txBody>
      </p:sp>
      <p:sp>
        <p:nvSpPr>
          <p:cNvPr id="177" name="Google Shape;177;p20"/>
          <p:cNvSpPr/>
          <p:nvPr/>
        </p:nvSpPr>
        <p:spPr>
          <a:xfrm rot="353">
            <a:off x="472150" y="262550"/>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78" name="Google Shape;178;p20"/>
          <p:cNvSpPr txBox="1"/>
          <p:nvPr/>
        </p:nvSpPr>
        <p:spPr>
          <a:xfrm>
            <a:off x="472150" y="292300"/>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dirty="0" err="1">
                <a:solidFill>
                  <a:schemeClr val="lt1"/>
                </a:solidFill>
                <a:latin typeface="Lexend Light"/>
                <a:ea typeface="Lexend Light"/>
                <a:cs typeface="Lexend Light"/>
                <a:sym typeface="Lexend Light"/>
              </a:rPr>
              <a:t>Checklists</a:t>
            </a:r>
            <a:endParaRPr sz="3200" dirty="0">
              <a:solidFill>
                <a:schemeClr val="lt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p:nvPr/>
        </p:nvSpPr>
        <p:spPr>
          <a:xfrm>
            <a:off x="3648525" y="1631150"/>
            <a:ext cx="5036700" cy="28527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4" name="Google Shape;184;p21"/>
          <p:cNvSpPr/>
          <p:nvPr/>
        </p:nvSpPr>
        <p:spPr>
          <a:xfrm>
            <a:off x="433000" y="1665575"/>
            <a:ext cx="2732100" cy="2750700"/>
          </a:xfrm>
          <a:prstGeom prst="roundRect">
            <a:avLst>
              <a:gd name="adj" fmla="val 16667"/>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5" name="Google Shape;185;p2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86" name="Google Shape;186;p21"/>
          <p:cNvGrpSpPr/>
          <p:nvPr/>
        </p:nvGrpSpPr>
        <p:grpSpPr>
          <a:xfrm>
            <a:off x="0" y="4650300"/>
            <a:ext cx="9144000" cy="493200"/>
            <a:chOff x="0" y="4650300"/>
            <a:chExt cx="9144000" cy="493200"/>
          </a:xfrm>
        </p:grpSpPr>
        <p:sp>
          <p:nvSpPr>
            <p:cNvPr id="187" name="Google Shape;187;p21"/>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88" name="Google Shape;188;p2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89" name="Google Shape;189;p21"/>
          <p:cNvSpPr txBox="1">
            <a:spLocks noGrp="1"/>
          </p:cNvSpPr>
          <p:nvPr>
            <p:ph type="body" idx="2"/>
          </p:nvPr>
        </p:nvSpPr>
        <p:spPr>
          <a:xfrm>
            <a:off x="574300" y="1740600"/>
            <a:ext cx="2533500" cy="1968000"/>
          </a:xfrm>
          <a:prstGeom prst="rect">
            <a:avLst/>
          </a:prstGeom>
        </p:spPr>
        <p:txBody>
          <a:bodyPr spcFirstLastPara="1" wrap="square" lIns="91425" tIns="45700" rIns="91425" bIns="45700" anchor="t" anchorCtr="0">
            <a:noAutofit/>
          </a:bodyPr>
          <a:lstStyle/>
          <a:p>
            <a:pPr marL="171450" indent="-171450"/>
            <a:r>
              <a:rPr lang="en-US" sz="1200" b="1" dirty="0">
                <a:latin typeface="Lexend"/>
                <a:ea typeface="Lexend"/>
                <a:cs typeface="Lexend"/>
                <a:sym typeface="Lexend"/>
              </a:rPr>
              <a:t>Fact text in SO
Select topic
Search information
Write support words
Write factual text with subheadings
Check spelling and read through the text
Submit</a:t>
            </a:r>
            <a:endParaRPr dirty="0"/>
          </a:p>
        </p:txBody>
      </p:sp>
      <p:sp>
        <p:nvSpPr>
          <p:cNvPr id="190" name="Google Shape;190;p21"/>
          <p:cNvSpPr txBox="1">
            <a:spLocks noGrp="1"/>
          </p:cNvSpPr>
          <p:nvPr>
            <p:ph type="body" idx="3"/>
          </p:nvPr>
        </p:nvSpPr>
        <p:spPr>
          <a:xfrm>
            <a:off x="433900" y="1151460"/>
            <a:ext cx="4041900" cy="479700"/>
          </a:xfrm>
          <a:prstGeom prst="rect">
            <a:avLst/>
          </a:prstGeom>
        </p:spPr>
        <p:txBody>
          <a:bodyPr spcFirstLastPara="1" wrap="square" lIns="91425" tIns="45700" rIns="91425" bIns="45700" anchor="b" anchorCtr="0">
            <a:normAutofit/>
          </a:bodyPr>
          <a:lstStyle/>
          <a:p>
            <a:pPr marL="0" lvl="0" indent="0"/>
            <a:r>
              <a:rPr lang="sv-SE" sz="1900" b="0" dirty="0" err="1">
                <a:latin typeface="Lexend Light"/>
                <a:ea typeface="Lexend Light"/>
                <a:cs typeface="Lexend Light"/>
                <a:sym typeface="Lexend Light"/>
              </a:rPr>
              <a:t>More</a:t>
            </a:r>
            <a:r>
              <a:rPr lang="sv-SE" sz="1900" b="0" dirty="0">
                <a:latin typeface="Lexend Light"/>
                <a:ea typeface="Lexend Light"/>
                <a:cs typeface="Lexend Light"/>
                <a:sym typeface="Lexend Light"/>
              </a:rPr>
              <a:t> </a:t>
            </a:r>
            <a:r>
              <a:rPr lang="sv-SE" sz="1900" b="0" dirty="0" err="1">
                <a:latin typeface="Lexend Light"/>
                <a:ea typeface="Lexend Light"/>
                <a:cs typeface="Lexend Light"/>
                <a:sym typeface="Lexend Light"/>
              </a:rPr>
              <a:t>examples</a:t>
            </a:r>
            <a:r>
              <a:rPr lang="sv-SE" sz="1900" b="0" dirty="0">
                <a:latin typeface="Lexend Light"/>
                <a:ea typeface="Lexend Light"/>
                <a:cs typeface="Lexend Light"/>
                <a:sym typeface="Lexend Light"/>
              </a:rPr>
              <a:t> of </a:t>
            </a:r>
            <a:r>
              <a:rPr lang="sv-SE" sz="1900" b="0" dirty="0" err="1">
                <a:latin typeface="Lexend Light"/>
                <a:ea typeface="Lexend Light"/>
                <a:cs typeface="Lexend Light"/>
                <a:sym typeface="Lexend Light"/>
              </a:rPr>
              <a:t>checklists</a:t>
            </a:r>
            <a:endParaRPr sz="1900" b="0" dirty="0">
              <a:latin typeface="Lexend Light"/>
              <a:ea typeface="Lexend Light"/>
              <a:cs typeface="Lexend Light"/>
              <a:sym typeface="Lexend Light"/>
            </a:endParaRPr>
          </a:p>
        </p:txBody>
      </p:sp>
      <p:sp>
        <p:nvSpPr>
          <p:cNvPr id="191" name="Google Shape;191;p21"/>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192" name="Google Shape;192;p21"/>
          <p:cNvSpPr txBox="1">
            <a:spLocks noGrp="1"/>
          </p:cNvSpPr>
          <p:nvPr>
            <p:ph type="body" idx="2"/>
          </p:nvPr>
        </p:nvSpPr>
        <p:spPr>
          <a:xfrm>
            <a:off x="3891925" y="1631150"/>
            <a:ext cx="4920900" cy="2963400"/>
          </a:xfrm>
          <a:prstGeom prst="rect">
            <a:avLst/>
          </a:prstGeom>
        </p:spPr>
        <p:txBody>
          <a:bodyPr spcFirstLastPara="1" wrap="square" lIns="91425" tIns="45700" rIns="91425" bIns="45700" anchor="t" anchorCtr="0">
            <a:noAutofit/>
          </a:bodyPr>
          <a:lstStyle/>
          <a:p>
            <a:pPr marL="171450" indent="-171450"/>
            <a:r>
              <a:rPr lang="sv-SE" sz="1100" b="1" dirty="0" err="1">
                <a:latin typeface="Lexend"/>
                <a:ea typeface="Lexend"/>
                <a:cs typeface="Lexend"/>
                <a:sym typeface="Lexend"/>
              </a:rPr>
              <a:t>Facts</a:t>
            </a:r>
            <a:r>
              <a:rPr lang="sv-SE" sz="1100" b="1" dirty="0">
                <a:latin typeface="Lexend"/>
                <a:ea typeface="Lexend"/>
                <a:cs typeface="Lexend"/>
                <a:sym typeface="Lexend"/>
              </a:rPr>
              <a:t> </a:t>
            </a:r>
            <a:r>
              <a:rPr lang="sv-SE" sz="1100" b="1" dirty="0" err="1">
                <a:latin typeface="Lexend"/>
                <a:ea typeface="Lexend"/>
                <a:cs typeface="Lexend"/>
                <a:sym typeface="Lexend"/>
              </a:rPr>
              <a:t>about</a:t>
            </a:r>
            <a:r>
              <a:rPr lang="sv-SE" sz="1100" b="1" dirty="0">
                <a:latin typeface="Lexend"/>
                <a:ea typeface="Lexend"/>
                <a:cs typeface="Lexend"/>
                <a:sym typeface="Lexend"/>
              </a:rPr>
              <a:t> a country:</a:t>
            </a:r>
            <a:r>
              <a:rPr lang="en-US" sz="1100" dirty="0">
                <a:latin typeface="Lexend Light"/>
                <a:ea typeface="Lexend Light"/>
                <a:cs typeface="Lexend Light"/>
                <a:sym typeface="Lexend Light"/>
              </a:rPr>
              <a:t>Heading (Country Name)
Population (How many people live in the country)
Capital (How many people live there, short facts about the city)
Attractions (Famous and interesting places in the country)
Culture (What are their customs and traditions)
Religion (Which religion(s) are present in the country)
Climate (What kind of climate is there, what does nature look like)
Other (Celebrities from the country and other fun and interesting things)
Sources
Image (e.g. flag)</a:t>
            </a:r>
            <a:endParaRPr sz="1100" dirty="0"/>
          </a:p>
          <a:p>
            <a:pPr marL="0" lvl="0" indent="0" algn="l" rtl="0">
              <a:spcBef>
                <a:spcPts val="480"/>
              </a:spcBef>
              <a:spcAft>
                <a:spcPts val="0"/>
              </a:spcAft>
              <a:buNone/>
            </a:pPr>
            <a:endParaRPr dirty="0"/>
          </a:p>
        </p:txBody>
      </p:sp>
      <p:sp>
        <p:nvSpPr>
          <p:cNvPr id="193" name="Google Shape;193;p21"/>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94" name="Google Shape;194;p21"/>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dirty="0" err="1">
                <a:solidFill>
                  <a:schemeClr val="lt1"/>
                </a:solidFill>
                <a:latin typeface="Lexend Light"/>
                <a:ea typeface="Lexend Light"/>
                <a:cs typeface="Lexend Light"/>
                <a:sym typeface="Lexend Light"/>
              </a:rPr>
              <a:t>Checklists</a:t>
            </a:r>
            <a:endParaRPr sz="3200" dirty="0">
              <a:solidFill>
                <a:schemeClr val="lt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1000"/>
                                        <p:tgtEl>
                                          <p:spTgt spid="1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1000"/>
                                        <p:tgtEl>
                                          <p:spTgt spid="183"/>
                                        </p:tgtEl>
                                      </p:cBhvr>
                                    </p:animEffect>
                                  </p:childTnLst>
                                </p:cTn>
                              </p:par>
                              <p:par>
                                <p:cTn id="16" presetID="10" presetClass="entr" presetSubtype="0" fill="hold"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fade">
                                      <p:cBhvr>
                                        <p:cTn id="18"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00" name="Google Shape;200;p22"/>
          <p:cNvGrpSpPr/>
          <p:nvPr/>
        </p:nvGrpSpPr>
        <p:grpSpPr>
          <a:xfrm>
            <a:off x="0" y="4650300"/>
            <a:ext cx="9144000" cy="493200"/>
            <a:chOff x="0" y="4650300"/>
            <a:chExt cx="9144000" cy="493200"/>
          </a:xfrm>
        </p:grpSpPr>
        <p:sp>
          <p:nvSpPr>
            <p:cNvPr id="201" name="Google Shape;201;p22"/>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2" name="Google Shape;202;p2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03" name="Google Shape;203;p22"/>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sv-SE" sz="2000" dirty="0">
                <a:solidFill>
                  <a:schemeClr val="lt1"/>
                </a:solidFill>
                <a:latin typeface="Lexend Light"/>
                <a:ea typeface="Lexend Light"/>
                <a:cs typeface="Lexend Light"/>
                <a:sym typeface="Lexend Light"/>
              </a:rPr>
              <a:t>Planning</a:t>
            </a:r>
            <a:endParaRPr sz="100" dirty="0"/>
          </a:p>
        </p:txBody>
      </p:sp>
      <p:sp>
        <p:nvSpPr>
          <p:cNvPr id="204" name="Google Shape;204;p22"/>
          <p:cNvSpPr/>
          <p:nvPr/>
        </p:nvSpPr>
        <p:spPr>
          <a:xfrm rot="351">
            <a:off x="433000" y="337775"/>
            <a:ext cx="58731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05" name="Google Shape;205;p22"/>
          <p:cNvSpPr txBox="1"/>
          <p:nvPr/>
        </p:nvSpPr>
        <p:spPr>
          <a:xfrm>
            <a:off x="433000" y="367375"/>
            <a:ext cx="5918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2800" dirty="0" err="1">
                <a:solidFill>
                  <a:schemeClr val="lt1"/>
                </a:solidFill>
                <a:latin typeface="Lexend Light"/>
                <a:ea typeface="Lexend Light"/>
                <a:cs typeface="Lexend Light"/>
                <a:sym typeface="Lexend Light"/>
              </a:rPr>
              <a:t>Checklist</a:t>
            </a:r>
            <a:r>
              <a:rPr lang="sv-SE" sz="2800" dirty="0">
                <a:solidFill>
                  <a:schemeClr val="lt1"/>
                </a:solidFill>
                <a:latin typeface="Lexend Light"/>
                <a:ea typeface="Lexend Light"/>
                <a:cs typeface="Lexend Light"/>
                <a:sym typeface="Lexend Light"/>
              </a:rPr>
              <a:t> - Google </a:t>
            </a:r>
            <a:r>
              <a:rPr lang="sv-SE" sz="2800" dirty="0" err="1">
                <a:solidFill>
                  <a:schemeClr val="lt1"/>
                </a:solidFill>
                <a:latin typeface="Lexend Light"/>
                <a:ea typeface="Lexend Light"/>
                <a:cs typeface="Lexend Light"/>
                <a:sym typeface="Lexend Light"/>
              </a:rPr>
              <a:t>document</a:t>
            </a:r>
            <a:endParaRPr sz="2800" dirty="0">
              <a:solidFill>
                <a:schemeClr val="lt1"/>
              </a:solidFill>
              <a:latin typeface="Lexend Light"/>
              <a:ea typeface="Lexend Light"/>
              <a:cs typeface="Lexend Light"/>
              <a:sym typeface="Lexend Light"/>
            </a:endParaRPr>
          </a:p>
        </p:txBody>
      </p:sp>
      <p:pic>
        <p:nvPicPr>
          <p:cNvPr id="206" name="Google Shape;206;p22"/>
          <p:cNvPicPr preferRelativeResize="0"/>
          <p:nvPr/>
        </p:nvPicPr>
        <p:blipFill>
          <a:blip r:embed="rId4">
            <a:alphaModFix/>
          </a:blip>
          <a:stretch>
            <a:fillRect/>
          </a:stretch>
        </p:blipFill>
        <p:spPr>
          <a:xfrm>
            <a:off x="1883163" y="1469575"/>
            <a:ext cx="5377676" cy="2048350"/>
          </a:xfrm>
          <a:prstGeom prst="rect">
            <a:avLst/>
          </a:prstGeom>
          <a:noFill/>
          <a:ln>
            <a:noFill/>
          </a:ln>
        </p:spPr>
      </p:pic>
      <p:grpSp>
        <p:nvGrpSpPr>
          <p:cNvPr id="207" name="Google Shape;207;p22"/>
          <p:cNvGrpSpPr/>
          <p:nvPr/>
        </p:nvGrpSpPr>
        <p:grpSpPr>
          <a:xfrm>
            <a:off x="2757863" y="1232988"/>
            <a:ext cx="2782175" cy="946488"/>
            <a:chOff x="-1056725" y="2435838"/>
            <a:chExt cx="2782175" cy="946488"/>
          </a:xfrm>
        </p:grpSpPr>
        <p:sp>
          <p:nvSpPr>
            <p:cNvPr id="208" name="Google Shape;208;p22"/>
            <p:cNvSpPr/>
            <p:nvPr/>
          </p:nvSpPr>
          <p:spPr>
            <a:xfrm>
              <a:off x="-795150" y="2642225"/>
              <a:ext cx="2520600" cy="740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rgbClr val="FFFFFF"/>
                  </a:solidFill>
                  <a:latin typeface="Lexend Light"/>
                  <a:ea typeface="Lexend Light"/>
                  <a:cs typeface="Lexend Light"/>
                  <a:sym typeface="Lexend Light"/>
                </a:rPr>
                <a:t>Click</a:t>
              </a:r>
              <a:r>
                <a:rPr lang="sv-SE" sz="1100" dirty="0">
                  <a:solidFill>
                    <a:srgbClr val="FFFFFF"/>
                  </a:solidFill>
                  <a:latin typeface="Lexend Light"/>
                  <a:ea typeface="Lexend Light"/>
                  <a:cs typeface="Lexend Light"/>
                  <a:sym typeface="Lexend Light"/>
                </a:rPr>
                <a:t> the </a:t>
              </a:r>
              <a:r>
                <a:rPr lang="sv-SE" sz="1100" dirty="0" err="1">
                  <a:solidFill>
                    <a:srgbClr val="FFFFFF"/>
                  </a:solidFill>
                  <a:latin typeface="Lexend Light"/>
                  <a:ea typeface="Lexend Light"/>
                  <a:cs typeface="Lexend Light"/>
                  <a:sym typeface="Lexend Light"/>
                </a:rPr>
                <a:t>Checklist</a:t>
              </a:r>
              <a:r>
                <a:rPr lang="sv-SE" sz="1100" dirty="0">
                  <a:solidFill>
                    <a:srgbClr val="FFFFFF"/>
                  </a:solidFill>
                  <a:latin typeface="Lexend Light"/>
                  <a:ea typeface="Lexend Light"/>
                  <a:cs typeface="Lexend Light"/>
                  <a:sym typeface="Lexend Light"/>
                </a:rPr>
                <a:t> </a:t>
              </a:r>
              <a:r>
                <a:rPr lang="sv-SE" sz="1100" dirty="0" err="1">
                  <a:solidFill>
                    <a:srgbClr val="FFFFFF"/>
                  </a:solidFill>
                  <a:latin typeface="Lexend Light"/>
                  <a:ea typeface="Lexend Light"/>
                  <a:cs typeface="Lexend Light"/>
                  <a:sym typeface="Lexend Light"/>
                </a:rPr>
                <a:t>button</a:t>
              </a:r>
              <a:r>
                <a:rPr lang="sv-SE" sz="1100" dirty="0">
                  <a:solidFill>
                    <a:srgbClr val="FFFFFF"/>
                  </a:solidFill>
                  <a:latin typeface="Lexend Light"/>
                  <a:ea typeface="Lexend Light"/>
                  <a:cs typeface="Lexend Light"/>
                  <a:sym typeface="Lexend Light"/>
                </a:rPr>
                <a:t>.</a:t>
              </a:r>
              <a:endParaRPr sz="1100" b="1" dirty="0">
                <a:solidFill>
                  <a:srgbClr val="FFFFFF"/>
                </a:solidFill>
                <a:latin typeface="Lexend"/>
                <a:ea typeface="Lexend"/>
                <a:cs typeface="Lexend"/>
                <a:sym typeface="Lexend"/>
              </a:endParaRPr>
            </a:p>
          </p:txBody>
        </p:sp>
        <p:sp>
          <p:nvSpPr>
            <p:cNvPr id="209" name="Google Shape;209;p22"/>
            <p:cNvSpPr/>
            <p:nvPr/>
          </p:nvSpPr>
          <p:spPr>
            <a:xfrm>
              <a:off x="-1056725" y="2435838"/>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1.</a:t>
              </a:r>
              <a:endParaRPr>
                <a:solidFill>
                  <a:srgbClr val="FFFFFF"/>
                </a:solidFill>
                <a:latin typeface="Lexend Light"/>
                <a:ea typeface="Lexend Light"/>
                <a:cs typeface="Lexend Light"/>
                <a:sym typeface="Lexend Light"/>
              </a:endParaRPr>
            </a:p>
          </p:txBody>
        </p:sp>
      </p:grpSp>
      <p:grpSp>
        <p:nvGrpSpPr>
          <p:cNvPr id="210" name="Google Shape;210;p22"/>
          <p:cNvGrpSpPr/>
          <p:nvPr/>
        </p:nvGrpSpPr>
        <p:grpSpPr>
          <a:xfrm>
            <a:off x="333488" y="2321463"/>
            <a:ext cx="2782188" cy="1271988"/>
            <a:chOff x="-1056725" y="2435838"/>
            <a:chExt cx="2782188" cy="1271988"/>
          </a:xfrm>
        </p:grpSpPr>
        <p:sp>
          <p:nvSpPr>
            <p:cNvPr id="211" name="Google Shape;211;p22"/>
            <p:cNvSpPr/>
            <p:nvPr/>
          </p:nvSpPr>
          <p:spPr>
            <a:xfrm>
              <a:off x="-795137" y="2642225"/>
              <a:ext cx="2520600" cy="10656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rgbClr val="FFFFFF"/>
                  </a:solidFill>
                  <a:latin typeface="Lexend Light"/>
                  <a:ea typeface="Lexend Light"/>
                  <a:cs typeface="Lexend Light"/>
                  <a:sym typeface="Lexend Light"/>
                </a:rPr>
                <a:t>Write</a:t>
              </a:r>
              <a:r>
                <a:rPr lang="sv-SE" sz="1100" dirty="0">
                  <a:solidFill>
                    <a:srgbClr val="FFFFFF"/>
                  </a:solidFill>
                  <a:latin typeface="Lexend Light"/>
                  <a:ea typeface="Lexend Light"/>
                  <a:cs typeface="Lexend Light"/>
                  <a:sym typeface="Lexend Light"/>
                </a:rPr>
                <a:t> </a:t>
              </a:r>
              <a:r>
                <a:rPr lang="sv-SE" sz="1100" dirty="0" err="1">
                  <a:solidFill>
                    <a:srgbClr val="FFFFFF"/>
                  </a:solidFill>
                  <a:latin typeface="Lexend Light"/>
                  <a:ea typeface="Lexend Light"/>
                  <a:cs typeface="Lexend Light"/>
                  <a:sym typeface="Lexend Light"/>
                </a:rPr>
                <a:t>your</a:t>
              </a:r>
              <a:r>
                <a:rPr lang="sv-SE" sz="1100" dirty="0">
                  <a:solidFill>
                    <a:srgbClr val="FFFFFF"/>
                  </a:solidFill>
                  <a:latin typeface="Lexend Light"/>
                  <a:ea typeface="Lexend Light"/>
                  <a:cs typeface="Lexend Light"/>
                  <a:sym typeface="Lexend Light"/>
                </a:rPr>
                <a:t> </a:t>
              </a:r>
              <a:r>
                <a:rPr lang="sv-SE" sz="1100" dirty="0" err="1">
                  <a:solidFill>
                    <a:srgbClr val="FFFFFF"/>
                  </a:solidFill>
                  <a:latin typeface="Lexend Light"/>
                  <a:ea typeface="Lexend Light"/>
                  <a:cs typeface="Lexend Light"/>
                  <a:sym typeface="Lexend Light"/>
                </a:rPr>
                <a:t>checklist</a:t>
              </a:r>
              <a:r>
                <a:rPr lang="sv-SE" sz="1100" dirty="0">
                  <a:solidFill>
                    <a:srgbClr val="FFFFFF"/>
                  </a:solidFill>
                  <a:latin typeface="Lexend Light"/>
                  <a:ea typeface="Lexend Light"/>
                  <a:cs typeface="Lexend Light"/>
                  <a:sym typeface="Lexend Light"/>
                </a:rPr>
                <a:t>.</a:t>
              </a:r>
              <a:endParaRPr sz="1100" b="1" dirty="0">
                <a:solidFill>
                  <a:srgbClr val="FFFFFF"/>
                </a:solidFill>
                <a:latin typeface="Lexend"/>
                <a:ea typeface="Lexend"/>
                <a:cs typeface="Lexend"/>
                <a:sym typeface="Lexend"/>
              </a:endParaRPr>
            </a:p>
          </p:txBody>
        </p:sp>
        <p:sp>
          <p:nvSpPr>
            <p:cNvPr id="212" name="Google Shape;212;p22"/>
            <p:cNvSpPr/>
            <p:nvPr/>
          </p:nvSpPr>
          <p:spPr>
            <a:xfrm>
              <a:off x="-1056725" y="2435838"/>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2.</a:t>
              </a:r>
              <a:endParaRPr>
                <a:solidFill>
                  <a:srgbClr val="FFFFFF"/>
                </a:solidFill>
                <a:latin typeface="Lexend Light"/>
                <a:ea typeface="Lexend Light"/>
                <a:cs typeface="Lexend Light"/>
                <a:sym typeface="Lexend Light"/>
              </a:endParaRPr>
            </a:p>
          </p:txBody>
        </p:sp>
      </p:grpSp>
      <p:pic>
        <p:nvPicPr>
          <p:cNvPr id="213" name="Google Shape;213;p22"/>
          <p:cNvPicPr preferRelativeResize="0"/>
          <p:nvPr/>
        </p:nvPicPr>
        <p:blipFill>
          <a:blip r:embed="rId5">
            <a:alphaModFix/>
          </a:blip>
          <a:stretch>
            <a:fillRect/>
          </a:stretch>
        </p:blipFill>
        <p:spPr>
          <a:xfrm>
            <a:off x="3338550" y="2665175"/>
            <a:ext cx="1863843" cy="827575"/>
          </a:xfrm>
          <a:prstGeom prst="rect">
            <a:avLst/>
          </a:prstGeom>
          <a:noFill/>
          <a:ln>
            <a:noFill/>
          </a:ln>
        </p:spPr>
      </p:pic>
      <p:sp>
        <p:nvSpPr>
          <p:cNvPr id="214" name="Google Shape;214;p22"/>
          <p:cNvSpPr/>
          <p:nvPr/>
        </p:nvSpPr>
        <p:spPr>
          <a:xfrm>
            <a:off x="5540050" y="1615525"/>
            <a:ext cx="282900" cy="332100"/>
          </a:xfrm>
          <a:prstGeom prst="roundRect">
            <a:avLst>
              <a:gd name="adj" fmla="val 16667"/>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5" name="Google Shape;215;p22"/>
          <p:cNvPicPr preferRelativeResize="0"/>
          <p:nvPr/>
        </p:nvPicPr>
        <p:blipFill>
          <a:blip r:embed="rId6">
            <a:alphaModFix/>
          </a:blip>
          <a:stretch>
            <a:fillRect/>
          </a:stretch>
        </p:blipFill>
        <p:spPr>
          <a:xfrm>
            <a:off x="3178626" y="2604775"/>
            <a:ext cx="2361424" cy="1159750"/>
          </a:xfrm>
          <a:prstGeom prst="rect">
            <a:avLst/>
          </a:prstGeom>
          <a:noFill/>
          <a:ln>
            <a:noFill/>
          </a:ln>
        </p:spPr>
      </p:pic>
      <p:grpSp>
        <p:nvGrpSpPr>
          <p:cNvPr id="216" name="Google Shape;216;p22"/>
          <p:cNvGrpSpPr/>
          <p:nvPr/>
        </p:nvGrpSpPr>
        <p:grpSpPr>
          <a:xfrm>
            <a:off x="5097950" y="2489025"/>
            <a:ext cx="3039700" cy="1003725"/>
            <a:chOff x="6799025" y="2798150"/>
            <a:chExt cx="3039700" cy="1003725"/>
          </a:xfrm>
        </p:grpSpPr>
        <p:sp>
          <p:nvSpPr>
            <p:cNvPr id="217" name="Google Shape;217;p22"/>
            <p:cNvSpPr/>
            <p:nvPr/>
          </p:nvSpPr>
          <p:spPr>
            <a:xfrm>
              <a:off x="6799025" y="3079175"/>
              <a:ext cx="2782200" cy="722700"/>
            </a:xfrm>
            <a:prstGeom prst="lef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rgbClr val="FFFFFF"/>
                  </a:solidFill>
                  <a:latin typeface="Lexend Light"/>
                  <a:ea typeface="Lexend Light"/>
                  <a:cs typeface="Lexend Light"/>
                  <a:sym typeface="Lexend Light"/>
                </a:rPr>
                <a:t>When a task is complete - click on the checkbox to check it off.</a:t>
              </a:r>
              <a:endParaRPr sz="1100" dirty="0">
                <a:solidFill>
                  <a:srgbClr val="FFFFFF"/>
                </a:solidFill>
                <a:latin typeface="Lexend Light"/>
                <a:ea typeface="Lexend Light"/>
                <a:cs typeface="Lexend Light"/>
                <a:sym typeface="Lexend Light"/>
              </a:endParaRPr>
            </a:p>
          </p:txBody>
        </p:sp>
        <p:sp>
          <p:nvSpPr>
            <p:cNvPr id="218" name="Google Shape;218;p22"/>
            <p:cNvSpPr/>
            <p:nvPr/>
          </p:nvSpPr>
          <p:spPr>
            <a:xfrm>
              <a:off x="9340125" y="2798150"/>
              <a:ext cx="4986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3.</a:t>
              </a:r>
              <a:endParaRPr>
                <a:solidFill>
                  <a:srgbClr val="FFFFFF"/>
                </a:solidFill>
                <a:latin typeface="Lexend Light"/>
                <a:ea typeface="Lexend Light"/>
                <a:cs typeface="Lexend Light"/>
                <a:sym typeface="Lexend Light"/>
              </a:endParaRPr>
            </a:p>
          </p:txBody>
        </p:sp>
      </p:grpSp>
      <p:sp>
        <p:nvSpPr>
          <p:cNvPr id="219" name="Google Shape;219;p22"/>
          <p:cNvSpPr txBox="1"/>
          <p:nvPr/>
        </p:nvSpPr>
        <p:spPr>
          <a:xfrm>
            <a:off x="3870225" y="4727250"/>
            <a:ext cx="4046400" cy="338700"/>
          </a:xfrm>
          <a:prstGeom prst="rect">
            <a:avLst/>
          </a:prstGeom>
          <a:noFill/>
          <a:ln>
            <a:noFill/>
          </a:ln>
        </p:spPr>
        <p:txBody>
          <a:bodyPr spcFirstLastPara="1" wrap="square" lIns="91425" tIns="91425" rIns="91425" bIns="91425" anchor="t" anchorCtr="0">
            <a:spAutoFit/>
          </a:bodyPr>
          <a:lstStyle/>
          <a:p>
            <a:pPr lvl="0"/>
            <a:r>
              <a:rPr lang="sv-SE" sz="1000" dirty="0">
                <a:solidFill>
                  <a:schemeClr val="dk1"/>
                </a:solidFill>
                <a:latin typeface="Lexend"/>
                <a:ea typeface="Lexend"/>
                <a:cs typeface="Lexend"/>
                <a:sym typeface="Lexend"/>
              </a:rPr>
              <a:t>Link to manual </a:t>
            </a:r>
            <a:r>
              <a:rPr lang="sv-SE" sz="1000" dirty="0" err="1">
                <a:solidFill>
                  <a:schemeClr val="dk1"/>
                </a:solidFill>
                <a:latin typeface="Lexend"/>
                <a:ea typeface="Lexend"/>
                <a:cs typeface="Lexend"/>
                <a:sym typeface="Lexend"/>
              </a:rPr>
              <a:t>for</a:t>
            </a:r>
            <a:r>
              <a:rPr lang="sv-SE" sz="1000" u="sng" dirty="0" err="1">
                <a:solidFill>
                  <a:schemeClr val="hlink"/>
                </a:solidFill>
                <a:latin typeface="Lexend"/>
                <a:ea typeface="Lexend"/>
                <a:cs typeface="Lexend"/>
                <a:sym typeface="Lexend"/>
                <a:hlinkClick r:id="rId7"/>
              </a:rPr>
              <a:t>checklista</a:t>
            </a:r>
            <a:r>
              <a:rPr lang="sv-SE" sz="1000" u="sng" dirty="0">
                <a:solidFill>
                  <a:schemeClr val="hlink"/>
                </a:solidFill>
                <a:latin typeface="Lexend"/>
                <a:ea typeface="Lexend"/>
                <a:cs typeface="Lexend"/>
                <a:sym typeface="Lexend"/>
                <a:hlinkClick r:id="rId7"/>
              </a:rPr>
              <a:t> i Google dokument</a:t>
            </a:r>
            <a:endParaRPr sz="1000" dirty="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fade">
                                      <p:cBhvr>
                                        <p:cTn id="19" dur="1000"/>
                                        <p:tgtEl>
                                          <p:spTgt spid="2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
                                        </p:tgtEl>
                                        <p:attrNameLst>
                                          <p:attrName>style.visibility</p:attrName>
                                        </p:attrNameLst>
                                      </p:cBhvr>
                                      <p:to>
                                        <p:strVal val="visible"/>
                                      </p:to>
                                    </p:set>
                                    <p:anim calcmode="lin" valueType="num">
                                      <p:cBhvr additive="base">
                                        <p:cTn id="24" dur="1000"/>
                                        <p:tgtEl>
                                          <p:spTgt spid="2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6"/>
                                        </p:tgtEl>
                                        <p:attrNameLst>
                                          <p:attrName>style.visibility</p:attrName>
                                        </p:attrNameLst>
                                      </p:cBhvr>
                                      <p:to>
                                        <p:strVal val="visible"/>
                                      </p:to>
                                    </p:set>
                                    <p:animEffect transition="in" filter="fade">
                                      <p:cBhvr>
                                        <p:cTn id="28"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1239</Words>
  <Application>Microsoft Office PowerPoint</Application>
  <PresentationFormat>Bildspel på skärmen (16:9)</PresentationFormat>
  <Paragraphs>159</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Roboto</vt:lpstr>
      <vt:lpstr>Arial</vt:lpstr>
      <vt:lpstr>Lexend Light</vt:lpstr>
      <vt:lpstr>Calibri</vt:lpstr>
      <vt:lpstr>Lexend</vt:lpstr>
      <vt:lpstr>Office Theme</vt:lpstr>
      <vt:lpstr>Digital study techniques - Plan</vt:lpstr>
      <vt:lpstr>PowerPoint-presentation</vt:lpstr>
      <vt:lpstr>PowerPoint-presentation</vt:lpstr>
      <vt:lpstr>Questions</vt:lpstr>
      <vt:lpstr>Checklists</vt:lpstr>
      <vt:lpstr>PowerPoint-presentation</vt:lpstr>
      <vt:lpstr>PowerPoint-presentation</vt:lpstr>
      <vt:lpstr>PowerPoint-presentation</vt:lpstr>
      <vt:lpstr>PowerPoint-presentation</vt:lpstr>
      <vt:lpstr>PowerPoint-presentation</vt:lpstr>
      <vt:lpstr>PowerPoint-presentation</vt:lpstr>
      <vt:lpstr>Questions</vt:lpstr>
      <vt:lpstr>Calendar</vt:lpstr>
      <vt:lpstr>PowerPoint-presentation</vt:lpstr>
      <vt:lpstr>PowerPoint-presentation</vt:lpstr>
      <vt:lpstr>PowerPoint-presentation</vt:lpstr>
      <vt:lpstr>PowerPoint-presentation</vt:lpstr>
      <vt:lpstr>Questions</vt:lpstr>
      <vt:lpstr>Mind map</vt:lpstr>
      <vt:lpstr>PowerPoint-presentation</vt:lpstr>
      <vt:lpstr>PowerPoint-presentation</vt:lpstr>
      <vt:lpstr>PowerPoint-presentation</vt:lpstr>
      <vt:lpstr>Questions</vt:lpstr>
      <vt:lpstr>Escape 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studieteknik- Planera</dc:title>
  <dc:creator>Peter Skov Pedersen</dc:creator>
  <cp:lastModifiedBy>Peter Skov Pedersen</cp:lastModifiedBy>
  <cp:revision>2</cp:revision>
  <dcterms:modified xsi:type="dcterms:W3CDTF">2026-04-28T14:36:05Z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e35c1d-0544-4444-bb99-5d9e66b4d885_Enabled">
    <vt:lpwstr>true</vt:lpwstr>
  </property>
  <property fmtid="{D5CDD505-2E9C-101B-9397-08002B2CF9AE}" pid="3" name="MSIP_Label_a9e35c1d-0544-4444-bb99-5d9e66b4d885_SetDate">
    <vt:lpwstr>2026-04-28T07:25:50Z</vt:lpwstr>
  </property>
  <property fmtid="{D5CDD505-2E9C-101B-9397-08002B2CF9AE}" pid="4" name="MSIP_Label_a9e35c1d-0544-4444-bb99-5d9e66b4d885_Method">
    <vt:lpwstr>Standard</vt:lpwstr>
  </property>
  <property fmtid="{D5CDD505-2E9C-101B-9397-08002B2CF9AE}" pid="5" name="MSIP_Label_a9e35c1d-0544-4444-bb99-5d9e66b4d885_Name">
    <vt:lpwstr>a9e35c1d-0544-4444-bb99-5d9e66b4d885</vt:lpwstr>
  </property>
  <property fmtid="{D5CDD505-2E9C-101B-9397-08002B2CF9AE}" pid="6" name="MSIP_Label_a9e35c1d-0544-4444-bb99-5d9e66b4d885_SiteId">
    <vt:lpwstr>f4c06ba7-7fa7-490d-a30d-edbf07b388ca</vt:lpwstr>
  </property>
  <property fmtid="{D5CDD505-2E9C-101B-9397-08002B2CF9AE}" pid="7" name="MSIP_Label_a9e35c1d-0544-4444-bb99-5d9e66b4d885_ActionId">
    <vt:lpwstr>f8aeab32-9267-4bb4-a406-cb8f2b473535</vt:lpwstr>
  </property>
  <property fmtid="{D5CDD505-2E9C-101B-9397-08002B2CF9AE}" pid="8" name="MSIP_Label_a9e35c1d-0544-4444-bb99-5d9e66b4d885_ContentBits">
    <vt:lpwstr>0</vt:lpwstr>
  </property>
  <property fmtid="{D5CDD505-2E9C-101B-9397-08002B2CF9AE}" pid="9" name="MSIP_Label_a9e35c1d-0544-4444-bb99-5d9e66b4d885_Tag">
    <vt:lpwstr>10, 3, 0, 1</vt:lpwstr>
  </property>
</Properties>
</file>